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301" r:id="rId3"/>
    <p:sldId id="302" r:id="rId4"/>
    <p:sldId id="304" r:id="rId5"/>
    <p:sldId id="303" r:id="rId6"/>
    <p:sldId id="305" r:id="rId7"/>
    <p:sldId id="313" r:id="rId8"/>
    <p:sldId id="312" r:id="rId9"/>
    <p:sldId id="307" r:id="rId10"/>
    <p:sldId id="268" r:id="rId11"/>
    <p:sldId id="269" r:id="rId12"/>
    <p:sldId id="285" r:id="rId13"/>
    <p:sldId id="277" r:id="rId14"/>
    <p:sldId id="284" r:id="rId15"/>
    <p:sldId id="258" r:id="rId16"/>
    <p:sldId id="316" r:id="rId17"/>
    <p:sldId id="283" r:id="rId18"/>
    <p:sldId id="314" r:id="rId19"/>
    <p:sldId id="315" r:id="rId20"/>
    <p:sldId id="317" r:id="rId21"/>
    <p:sldId id="261" r:id="rId22"/>
    <p:sldId id="262" r:id="rId23"/>
    <p:sldId id="31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833"/>
    <a:srgbClr val="0000FF"/>
    <a:srgbClr val="006125"/>
    <a:srgbClr val="FCF7F3"/>
    <a:srgbClr val="C98749"/>
    <a:srgbClr val="FEFCFB"/>
    <a:srgbClr val="00441B"/>
    <a:srgbClr val="EAF7E6"/>
    <a:srgbClr val="F7FCF5"/>
    <a:srgbClr val="E76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5157" autoAdjust="0"/>
  </p:normalViewPr>
  <p:slideViewPr>
    <p:cSldViewPr snapToGrid="0">
      <p:cViewPr varScale="1">
        <p:scale>
          <a:sx n="107" d="100"/>
          <a:sy n="107" d="100"/>
        </p:scale>
        <p:origin x="9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C269E-59DF-4E10-8794-3037EFE0EA2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DAE4A-DF19-47E5-B253-DAD9E9D5C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4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47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5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63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6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7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97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8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4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6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62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17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1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know a priori that computer vision models like ResNet expect square images of 224x224 resolution.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Therefore, initial images are captured, cropped, and formatted to fit the 1:1 aspect ratio requirements.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Cropping is done with respect to the deer’s body, not the antlers or background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forces the model to only consider body composition, dimensions, and pose rather than antler size or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02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 flipH="1">
            <a:off x="9335424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 flipH="1">
            <a:off x="9362644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emydeer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emydeer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gemydeer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Standardization</a:t>
            </a:r>
          </a:p>
        </p:txBody>
      </p:sp>
      <p:pic>
        <p:nvPicPr>
          <p:cNvPr id="2" name="Picture 1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00F9DA49-DAA3-E77A-3730-0AB690EB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263840" y="2184490"/>
            <a:ext cx="3215931" cy="224616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89BC70-DA94-65E1-C3BF-679EEBD49E2F}"/>
              </a:ext>
            </a:extLst>
          </p:cNvPr>
          <p:cNvSpPr/>
          <p:nvPr/>
        </p:nvSpPr>
        <p:spPr>
          <a:xfrm>
            <a:off x="676538" y="2184490"/>
            <a:ext cx="2246161" cy="2246161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BA8F40-4138-41E7-74C1-0B617CDC7C4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1871806" y="4430651"/>
            <a:ext cx="8736" cy="284684"/>
          </a:xfrm>
          <a:prstGeom prst="straightConnector1">
            <a:avLst/>
          </a:prstGeom>
          <a:ln w="476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C604C0-1813-ED36-BBC7-4F224FF141CD}"/>
              </a:ext>
            </a:extLst>
          </p:cNvPr>
          <p:cNvSpPr txBox="1"/>
          <p:nvPr/>
        </p:nvSpPr>
        <p:spPr>
          <a:xfrm>
            <a:off x="267852" y="6546598"/>
            <a:ext cx="321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250116_241016_VA_2p5_NDA.png</a:t>
            </a:r>
          </a:p>
        </p:txBody>
      </p:sp>
      <p:pic>
        <p:nvPicPr>
          <p:cNvPr id="9" name="Picture 8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55D27852-3492-6A6E-897F-6BD5A3D3A1C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989002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C1EA53A-30CA-ED2F-8DA4-079EDAFCB04C}"/>
              </a:ext>
            </a:extLst>
          </p:cNvPr>
          <p:cNvSpPr/>
          <p:nvPr/>
        </p:nvSpPr>
        <p:spPr>
          <a:xfrm>
            <a:off x="6872640" y="208759"/>
            <a:ext cx="5305425" cy="64404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Similar to Age This! readers, machine learning begins by building a dataset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Each image in the dataset is cropped to match the input of the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367544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252F72F2-A3CB-DECC-FEEB-0B510ABCAF0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989002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Preparation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3F0FD3-2F8D-15A1-4F17-DBAD7D5B1498}"/>
              </a:ext>
            </a:extLst>
          </p:cNvPr>
          <p:cNvCxnSpPr/>
          <p:nvPr/>
        </p:nvCxnSpPr>
        <p:spPr>
          <a:xfrm>
            <a:off x="881635" y="4722197"/>
            <a:ext cx="0" cy="1779645"/>
          </a:xfrm>
          <a:prstGeom prst="straightConnector1">
            <a:avLst/>
          </a:prstGeom>
          <a:ln w="317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25C51F-0EF7-AC75-89CB-F25DF24CAD0B}"/>
              </a:ext>
            </a:extLst>
          </p:cNvPr>
          <p:cNvCxnSpPr>
            <a:cxnSpLocks/>
          </p:cNvCxnSpPr>
          <p:nvPr/>
        </p:nvCxnSpPr>
        <p:spPr>
          <a:xfrm>
            <a:off x="960427" y="6599051"/>
            <a:ext cx="1808783" cy="0"/>
          </a:xfrm>
          <a:prstGeom prst="straightConnector1">
            <a:avLst/>
          </a:prstGeom>
          <a:ln w="317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4791A9-FC1C-99FA-CA09-84F188120207}"/>
              </a:ext>
            </a:extLst>
          </p:cNvPr>
          <p:cNvSpPr txBox="1"/>
          <p:nvPr/>
        </p:nvSpPr>
        <p:spPr>
          <a:xfrm>
            <a:off x="980395" y="6577495"/>
            <a:ext cx="1788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FDDDE-D7D2-840E-8077-F09EF946F481}"/>
              </a:ext>
            </a:extLst>
          </p:cNvPr>
          <p:cNvSpPr txBox="1"/>
          <p:nvPr/>
        </p:nvSpPr>
        <p:spPr>
          <a:xfrm rot="16200000">
            <a:off x="-132232" y="5442742"/>
            <a:ext cx="177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pic>
        <p:nvPicPr>
          <p:cNvPr id="19" name="Picture 18" descr="A deer with antlers standing in grass&#10;&#10;AI-generated content may be incorrect.">
            <a:extLst>
              <a:ext uri="{FF2B5EF4-FFF2-40B4-BE49-F238E27FC236}">
                <a16:creationId xmlns:a16="http://schemas.microsoft.com/office/drawing/2014/main" id="{A450DB26-11D0-5218-64DB-34BDE887C52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4" r="20994"/>
          <a:stretch/>
        </p:blipFill>
        <p:spPr>
          <a:xfrm>
            <a:off x="2921529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Picture 17" descr="A deer in a field&#10;&#10;AI-generated content may be incorrect.">
            <a:extLst>
              <a:ext uri="{FF2B5EF4-FFF2-40B4-BE49-F238E27FC236}">
                <a16:creationId xmlns:a16="http://schemas.microsoft.com/office/drawing/2014/main" id="{A46CBF14-6295-D17F-F79E-6F144A17D25D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9313" r="9314" b="5998"/>
          <a:stretch/>
        </p:blipFill>
        <p:spPr>
          <a:xfrm>
            <a:off x="4849953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 descr="A deer eating grass in the grass&#10;&#10;AI-generated content may be incorrect.">
            <a:extLst>
              <a:ext uri="{FF2B5EF4-FFF2-40B4-BE49-F238E27FC236}">
                <a16:creationId xmlns:a16="http://schemas.microsoft.com/office/drawing/2014/main" id="{BEE4E7A7-04D2-4ECE-A131-C7E41583186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8" r="14708"/>
          <a:stretch/>
        </p:blipFill>
        <p:spPr>
          <a:xfrm>
            <a:off x="2921529" y="28056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deer in a field&#10;&#10;AI-generated content may be incorrect.">
            <a:extLst>
              <a:ext uri="{FF2B5EF4-FFF2-40B4-BE49-F238E27FC236}">
                <a16:creationId xmlns:a16="http://schemas.microsoft.com/office/drawing/2014/main" id="{57960746-C381-327E-5F76-2881B706733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t="14968" r="11476" b="4573"/>
          <a:stretch/>
        </p:blipFill>
        <p:spPr>
          <a:xfrm>
            <a:off x="4857070" y="2808554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A deer with antlers standing in a grassy field&#10;&#10;AI-generated content may be incorrect.">
            <a:extLst>
              <a:ext uri="{FF2B5EF4-FFF2-40B4-BE49-F238E27FC236}">
                <a16:creationId xmlns:a16="http://schemas.microsoft.com/office/drawing/2014/main" id="{CE64DEF4-2344-5DF1-B42F-F4217CA0497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" y="2806550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0B55BAE-E0A5-AF90-58E1-71FCBFD82B5E}"/>
              </a:ext>
            </a:extLst>
          </p:cNvPr>
          <p:cNvGrpSpPr/>
          <p:nvPr/>
        </p:nvGrpSpPr>
        <p:grpSpPr>
          <a:xfrm>
            <a:off x="985988" y="879854"/>
            <a:ext cx="5654162" cy="1783080"/>
            <a:chOff x="985988" y="879854"/>
            <a:chExt cx="5654162" cy="1783080"/>
          </a:xfrm>
        </p:grpSpPr>
        <p:pic>
          <p:nvPicPr>
            <p:cNvPr id="3" name="Picture 2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4589B9F1-2B10-43C5-7833-D1AB78018CD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2921529" y="879854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Picture 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1B705646-D071-90C3-673C-C6F1663C63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grayscl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4857070" y="879854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Picture 2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22C4FC6E-F0F0-C861-27C9-3B1449CBD2E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grayscl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985988" y="879854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4847A57-8D8E-2A20-4E8D-8247C5E1770F}"/>
              </a:ext>
            </a:extLst>
          </p:cNvPr>
          <p:cNvSpPr/>
          <p:nvPr/>
        </p:nvSpPr>
        <p:spPr>
          <a:xfrm>
            <a:off x="6872640" y="208759"/>
            <a:ext cx="5305425" cy="64404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Similar to Age This! readers, machine learning begins by building a dataset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Each image in the dataset is cropped to match the input of the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Additional data is also gathered from NDA posters and YouTube AOTH videos</a:t>
            </a:r>
          </a:p>
        </p:txBody>
      </p:sp>
    </p:spTree>
    <p:extLst>
      <p:ext uri="{BB962C8B-B14F-4D97-AF65-F5344CB8AC3E}">
        <p14:creationId xmlns:p14="http://schemas.microsoft.com/office/powerpoint/2010/main" val="84018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Training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43F84E-624B-CEEE-B0E0-02DF3103161E}"/>
              </a:ext>
            </a:extLst>
          </p:cNvPr>
          <p:cNvGrpSpPr/>
          <p:nvPr/>
        </p:nvGrpSpPr>
        <p:grpSpPr>
          <a:xfrm>
            <a:off x="446068" y="759525"/>
            <a:ext cx="6314915" cy="4962131"/>
            <a:chOff x="446068" y="759525"/>
            <a:chExt cx="6314915" cy="4962131"/>
          </a:xfrm>
        </p:grpSpPr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CA55614D-3D2C-5CC1-594C-19D0D407CDFD}"/>
                </a:ext>
              </a:extLst>
            </p:cNvPr>
            <p:cNvCxnSpPr>
              <a:cxnSpLocks/>
              <a:stCxn id="94" idx="2"/>
              <a:endCxn id="152" idx="0"/>
            </p:cNvCxnSpPr>
            <p:nvPr/>
          </p:nvCxnSpPr>
          <p:spPr>
            <a:xfrm rot="5400000">
              <a:off x="2537907" y="1906502"/>
              <a:ext cx="404556" cy="2162117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1814AC61-9CDA-54EF-EDE5-D16F6F12A351}"/>
                </a:ext>
              </a:extLst>
            </p:cNvPr>
            <p:cNvCxnSpPr>
              <a:cxnSpLocks/>
              <a:stCxn id="94" idx="2"/>
              <a:endCxn id="186" idx="0"/>
            </p:cNvCxnSpPr>
            <p:nvPr/>
          </p:nvCxnSpPr>
          <p:spPr>
            <a:xfrm rot="16200000" flipH="1">
              <a:off x="4704025" y="1902499"/>
              <a:ext cx="404555" cy="2170119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D8483D9-6672-068C-8124-E67CCC13EA4B}"/>
                </a:ext>
              </a:extLst>
            </p:cNvPr>
            <p:cNvCxnSpPr>
              <a:cxnSpLocks/>
              <a:stCxn id="94" idx="2"/>
              <a:endCxn id="154" idx="0"/>
            </p:cNvCxnSpPr>
            <p:nvPr/>
          </p:nvCxnSpPr>
          <p:spPr>
            <a:xfrm>
              <a:off x="3821243" y="2785282"/>
              <a:ext cx="4001" cy="407613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F0AFB165-AB55-B236-0CCE-12B0BFA06534}"/>
                </a:ext>
              </a:extLst>
            </p:cNvPr>
            <p:cNvSpPr/>
            <p:nvPr/>
          </p:nvSpPr>
          <p:spPr>
            <a:xfrm>
              <a:off x="3236706" y="4354026"/>
              <a:ext cx="1178205" cy="416998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Evaluate</a:t>
              </a:r>
            </a:p>
          </p:txBody>
        </p: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1576271F-74E8-5B6B-D18B-8C84E33C8E98}"/>
                </a:ext>
              </a:extLst>
            </p:cNvPr>
            <p:cNvCxnSpPr>
              <a:cxnSpLocks/>
              <a:stCxn id="99" idx="2"/>
              <a:endCxn id="110" idx="1"/>
            </p:cNvCxnSpPr>
            <p:nvPr/>
          </p:nvCxnSpPr>
          <p:spPr>
            <a:xfrm rot="5400000" flipH="1">
              <a:off x="1975795" y="2921011"/>
              <a:ext cx="320287" cy="3379741"/>
            </a:xfrm>
            <a:prstGeom prst="bentConnector4">
              <a:avLst>
                <a:gd name="adj1" fmla="val -105587"/>
                <a:gd name="adj2" fmla="val 106764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5E03B51-555B-A8CB-7967-3D4F320CB16E}"/>
                </a:ext>
              </a:extLst>
            </p:cNvPr>
            <p:cNvCxnSpPr>
              <a:cxnSpLocks/>
              <a:stCxn id="154" idx="2"/>
              <a:endCxn id="99" idx="0"/>
            </p:cNvCxnSpPr>
            <p:nvPr/>
          </p:nvCxnSpPr>
          <p:spPr>
            <a:xfrm>
              <a:off x="3825244" y="3537520"/>
              <a:ext cx="565" cy="816506"/>
            </a:xfrm>
            <a:prstGeom prst="straightConnector1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048622C4-1E8F-00D4-4C3E-D05BF8201BF5}"/>
                </a:ext>
              </a:extLst>
            </p:cNvPr>
            <p:cNvSpPr/>
            <p:nvPr/>
          </p:nvSpPr>
          <p:spPr>
            <a:xfrm>
              <a:off x="3236706" y="3192895"/>
              <a:ext cx="1177076" cy="344625"/>
            </a:xfrm>
            <a:prstGeom prst="roundRect">
              <a:avLst/>
            </a:prstGeom>
            <a:solidFill>
              <a:srgbClr val="FF6600">
                <a:alpha val="30000"/>
              </a:srgbClr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Validation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7A0120-B98E-C503-DBBE-87F804A008C7}"/>
                </a:ext>
              </a:extLst>
            </p:cNvPr>
            <p:cNvCxnSpPr>
              <a:cxnSpLocks/>
              <a:stCxn id="152" idx="2"/>
              <a:endCxn id="110" idx="0"/>
            </p:cNvCxnSpPr>
            <p:nvPr/>
          </p:nvCxnSpPr>
          <p:spPr>
            <a:xfrm>
              <a:off x="1659126" y="3534463"/>
              <a:ext cx="1" cy="353053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3FA92AFB-2C67-9C4F-2022-65A5CDF94959}"/>
                </a:ext>
              </a:extLst>
            </p:cNvPr>
            <p:cNvCxnSpPr>
              <a:cxnSpLocks/>
              <a:stCxn id="143" idx="3"/>
              <a:endCxn id="99" idx="1"/>
            </p:cNvCxnSpPr>
            <p:nvPr/>
          </p:nvCxnSpPr>
          <p:spPr>
            <a:xfrm>
              <a:off x="2791125" y="4321448"/>
              <a:ext cx="445581" cy="241077"/>
            </a:xfrm>
            <a:prstGeom prst="bentConnector3">
              <a:avLst>
                <a:gd name="adj1" fmla="val 50000"/>
              </a:avLst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9FBD7D48-F15B-E004-B3F0-F0A0B59952D6}"/>
                </a:ext>
              </a:extLst>
            </p:cNvPr>
            <p:cNvCxnSpPr>
              <a:cxnSpLocks/>
              <a:stCxn id="138" idx="3"/>
              <a:endCxn id="99" idx="1"/>
            </p:cNvCxnSpPr>
            <p:nvPr/>
          </p:nvCxnSpPr>
          <p:spPr>
            <a:xfrm flipV="1">
              <a:off x="2791125" y="4562525"/>
              <a:ext cx="445581" cy="274951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B68D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80196F53-483D-07B7-051C-136805111546}"/>
                </a:ext>
              </a:extLst>
            </p:cNvPr>
            <p:cNvSpPr/>
            <p:nvPr/>
          </p:nvSpPr>
          <p:spPr>
            <a:xfrm>
              <a:off x="5402824" y="3189837"/>
              <a:ext cx="1177076" cy="344625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968197B3-47C9-32DD-4057-EE855B827CD6}"/>
                </a:ext>
              </a:extLst>
            </p:cNvPr>
            <p:cNvSpPr/>
            <p:nvPr/>
          </p:nvSpPr>
          <p:spPr>
            <a:xfrm>
              <a:off x="1070588" y="3189838"/>
              <a:ext cx="1177076" cy="344625"/>
            </a:xfrm>
            <a:prstGeom prst="roundRect">
              <a:avLst/>
            </a:prstGeom>
            <a:solidFill>
              <a:srgbClr val="E5E7D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Train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14C788A-6D9E-E0A0-360F-85CD1ACE72C7}"/>
                </a:ext>
              </a:extLst>
            </p:cNvPr>
            <p:cNvGrpSpPr/>
            <p:nvPr/>
          </p:nvGrpSpPr>
          <p:grpSpPr>
            <a:xfrm>
              <a:off x="446068" y="3887516"/>
              <a:ext cx="2426117" cy="1126442"/>
              <a:chOff x="658610" y="3758614"/>
              <a:chExt cx="2426117" cy="1126442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B4C9B9DD-CC08-BF15-9D41-23AC8ED6C1C9}"/>
                  </a:ext>
                </a:extLst>
              </p:cNvPr>
              <p:cNvSpPr/>
              <p:nvPr/>
            </p:nvSpPr>
            <p:spPr>
              <a:xfrm>
                <a:off x="658610" y="3758614"/>
                <a:ext cx="2426117" cy="1126442"/>
              </a:xfrm>
              <a:prstGeom prst="roundRect">
                <a:avLst>
                  <a:gd name="adj" fmla="val 7988"/>
                </a:avLst>
              </a:prstGeom>
              <a:solidFill>
                <a:srgbClr val="C6CDD4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Ensemble</a:t>
                </a:r>
              </a:p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. . .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C6E6102-9E12-6F48-DBDA-F073C1F1ABE9}"/>
                  </a:ext>
                </a:extLst>
              </p:cNvPr>
              <p:cNvGrpSpPr/>
              <p:nvPr/>
            </p:nvGrpSpPr>
            <p:grpSpPr>
              <a:xfrm>
                <a:off x="739669" y="4096259"/>
                <a:ext cx="2263998" cy="192574"/>
                <a:chOff x="4403795" y="4840045"/>
                <a:chExt cx="2263998" cy="192574"/>
              </a:xfrm>
            </p:grpSpPr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04720628-855A-8D79-7DAF-88F8A1E758FA}"/>
                    </a:ext>
                  </a:extLst>
                </p:cNvPr>
                <p:cNvSpPr/>
                <p:nvPr/>
              </p:nvSpPr>
              <p:spPr>
                <a:xfrm>
                  <a:off x="4403795" y="4840045"/>
                  <a:ext cx="640032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Fold 1</a:t>
                  </a:r>
                </a:p>
              </p:txBody>
            </p:sp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158326A0-E436-D54B-BFD5-0AA44622033D}"/>
                    </a:ext>
                  </a:extLst>
                </p:cNvPr>
                <p:cNvSpPr/>
                <p:nvPr/>
              </p:nvSpPr>
              <p:spPr>
                <a:xfrm>
                  <a:off x="5201330" y="4840045"/>
                  <a:ext cx="640032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Aug.</a:t>
                  </a:r>
                </a:p>
              </p:txBody>
            </p:sp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F3C888CD-EE93-32EE-4F25-58617E8777A3}"/>
                    </a:ext>
                  </a:extLst>
                </p:cNvPr>
                <p:cNvSpPr/>
                <p:nvPr/>
              </p:nvSpPr>
              <p:spPr>
                <a:xfrm>
                  <a:off x="5998866" y="4840045"/>
                  <a:ext cx="668927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RN 1</a:t>
                  </a:r>
                </a:p>
              </p:txBody>
            </p:sp>
            <p:sp>
              <p:nvSpPr>
                <p:cNvPr id="144" name="Isosceles Triangle 143">
                  <a:extLst>
                    <a:ext uri="{FF2B5EF4-FFF2-40B4-BE49-F238E27FC236}">
                      <a16:creationId xmlns:a16="http://schemas.microsoft.com/office/drawing/2014/main" id="{87DB8E43-8FFE-1C62-9D91-FF4284116309}"/>
                    </a:ext>
                  </a:extLst>
                </p:cNvPr>
                <p:cNvSpPr/>
                <p:nvPr/>
              </p:nvSpPr>
              <p:spPr>
                <a:xfrm rot="5400000">
                  <a:off x="5058676" y="4886252"/>
                  <a:ext cx="127805" cy="100161"/>
                </a:xfrm>
                <a:prstGeom prst="triangle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45" name="Isosceles Triangle 144">
                  <a:extLst>
                    <a:ext uri="{FF2B5EF4-FFF2-40B4-BE49-F238E27FC236}">
                      <a16:creationId xmlns:a16="http://schemas.microsoft.com/office/drawing/2014/main" id="{B7CDE2BA-44DD-4C94-8A2B-0617E64EC295}"/>
                    </a:ext>
                  </a:extLst>
                </p:cNvPr>
                <p:cNvSpPr/>
                <p:nvPr/>
              </p:nvSpPr>
              <p:spPr>
                <a:xfrm rot="5400000">
                  <a:off x="5856211" y="4886252"/>
                  <a:ext cx="127805" cy="100161"/>
                </a:xfrm>
                <a:prstGeom prst="triangle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15851E5-9120-3617-E243-70AC929CBA9C}"/>
                  </a:ext>
                </a:extLst>
              </p:cNvPr>
              <p:cNvGrpSpPr/>
              <p:nvPr/>
            </p:nvGrpSpPr>
            <p:grpSpPr>
              <a:xfrm>
                <a:off x="739669" y="4612287"/>
                <a:ext cx="2263998" cy="192574"/>
                <a:chOff x="4403795" y="5132145"/>
                <a:chExt cx="2263998" cy="192574"/>
              </a:xfrm>
            </p:grpSpPr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A0FDF20E-400E-CB28-2315-A0A84767AD74}"/>
                    </a:ext>
                  </a:extLst>
                </p:cNvPr>
                <p:cNvSpPr/>
                <p:nvPr/>
              </p:nvSpPr>
              <p:spPr>
                <a:xfrm>
                  <a:off x="4403795" y="5132145"/>
                  <a:ext cx="640032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Fold 5</a:t>
                  </a:r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E309C38F-0D37-DA44-07FD-574C40F0B48C}"/>
                    </a:ext>
                  </a:extLst>
                </p:cNvPr>
                <p:cNvSpPr/>
                <p:nvPr/>
              </p:nvSpPr>
              <p:spPr>
                <a:xfrm>
                  <a:off x="5201330" y="5132145"/>
                  <a:ext cx="640032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Aug.</a:t>
                  </a:r>
                </a:p>
              </p:txBody>
            </p:sp>
            <p:sp>
              <p:nvSpPr>
                <p:cNvPr id="138" name="Rectangle: Rounded Corners 137">
                  <a:extLst>
                    <a:ext uri="{FF2B5EF4-FFF2-40B4-BE49-F238E27FC236}">
                      <a16:creationId xmlns:a16="http://schemas.microsoft.com/office/drawing/2014/main" id="{7DAE3E3C-228F-01C7-E488-916F33C5A807}"/>
                    </a:ext>
                  </a:extLst>
                </p:cNvPr>
                <p:cNvSpPr/>
                <p:nvPr/>
              </p:nvSpPr>
              <p:spPr>
                <a:xfrm>
                  <a:off x="5998866" y="5132145"/>
                  <a:ext cx="668927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RN 5</a:t>
                  </a:r>
                </a:p>
              </p:txBody>
            </p:sp>
            <p:sp>
              <p:nvSpPr>
                <p:cNvPr id="139" name="Isosceles Triangle 138">
                  <a:extLst>
                    <a:ext uri="{FF2B5EF4-FFF2-40B4-BE49-F238E27FC236}">
                      <a16:creationId xmlns:a16="http://schemas.microsoft.com/office/drawing/2014/main" id="{D79ACDE1-B338-4A84-E08F-8DD82296B0D5}"/>
                    </a:ext>
                  </a:extLst>
                </p:cNvPr>
                <p:cNvSpPr/>
                <p:nvPr/>
              </p:nvSpPr>
              <p:spPr>
                <a:xfrm rot="5400000">
                  <a:off x="5058676" y="5178352"/>
                  <a:ext cx="127805" cy="100161"/>
                </a:xfrm>
                <a:prstGeom prst="triangle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40" name="Isosceles Triangle 139">
                  <a:extLst>
                    <a:ext uri="{FF2B5EF4-FFF2-40B4-BE49-F238E27FC236}">
                      <a16:creationId xmlns:a16="http://schemas.microsoft.com/office/drawing/2014/main" id="{9C1B5D2A-7F58-942B-6C92-185A41C5FF8E}"/>
                    </a:ext>
                  </a:extLst>
                </p:cNvPr>
                <p:cNvSpPr/>
                <p:nvPr/>
              </p:nvSpPr>
              <p:spPr>
                <a:xfrm rot="5400000">
                  <a:off x="5856211" y="5178352"/>
                  <a:ext cx="127805" cy="100161"/>
                </a:xfrm>
                <a:prstGeom prst="triangle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sp>
          <p:nvSpPr>
            <p:cNvPr id="104" name="Arrow: Down 103">
              <a:extLst>
                <a:ext uri="{FF2B5EF4-FFF2-40B4-BE49-F238E27FC236}">
                  <a16:creationId xmlns:a16="http://schemas.microsoft.com/office/drawing/2014/main" id="{EE77C22B-C078-A6D9-1E85-E4BB546F4B8A}"/>
                </a:ext>
              </a:extLst>
            </p:cNvPr>
            <p:cNvSpPr/>
            <p:nvPr/>
          </p:nvSpPr>
          <p:spPr>
            <a:xfrm>
              <a:off x="1455672" y="5013956"/>
              <a:ext cx="406906" cy="363154"/>
            </a:xfrm>
            <a:prstGeom prst="downArrow">
              <a:avLst/>
            </a:prstGeom>
            <a:gradFill flip="none" rotWithShape="1">
              <a:gsLst>
                <a:gs pos="0">
                  <a:srgbClr val="EBEBEA"/>
                </a:gs>
                <a:gs pos="100000">
                  <a:srgbClr val="00B050"/>
                </a:gs>
              </a:gsLst>
              <a:lin ang="5400000" scaled="1"/>
              <a:tileRect/>
            </a:gradFill>
            <a:ln w="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8B24B81-2FD4-DF24-69C8-BDECDE62DE48}"/>
                </a:ext>
              </a:extLst>
            </p:cNvPr>
            <p:cNvSpPr/>
            <p:nvPr/>
          </p:nvSpPr>
          <p:spPr>
            <a:xfrm>
              <a:off x="773614" y="5377031"/>
              <a:ext cx="1771023" cy="344625"/>
            </a:xfrm>
            <a:prstGeom prst="roundRect">
              <a:avLst/>
            </a:prstGeom>
            <a:solidFill>
              <a:srgbClr val="BEE5C3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Tuned ensemble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069E23-987F-2A13-AF96-5819740C48E9}"/>
                </a:ext>
              </a:extLst>
            </p:cNvPr>
            <p:cNvGrpSpPr/>
            <p:nvPr/>
          </p:nvGrpSpPr>
          <p:grpSpPr>
            <a:xfrm>
              <a:off x="881502" y="759525"/>
              <a:ext cx="5879481" cy="2025757"/>
              <a:chOff x="2624577" y="759525"/>
              <a:chExt cx="5879481" cy="2025757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D19DF7A3-8440-0E07-D244-191543CDB891}"/>
                  </a:ext>
                </a:extLst>
              </p:cNvPr>
              <p:cNvSpPr/>
              <p:nvPr/>
            </p:nvSpPr>
            <p:spPr>
              <a:xfrm>
                <a:off x="2624577" y="759525"/>
                <a:ext cx="5879481" cy="2025757"/>
              </a:xfrm>
              <a:prstGeom prst="roundRect">
                <a:avLst>
                  <a:gd name="adj" fmla="val 733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88D9D3-A551-5FDF-02BF-DFD4E52B2F5E}"/>
                  </a:ext>
                </a:extLst>
              </p:cNvPr>
              <p:cNvGrpSpPr/>
              <p:nvPr/>
            </p:nvGrpSpPr>
            <p:grpSpPr>
              <a:xfrm>
                <a:off x="2729063" y="879854"/>
                <a:ext cx="5654162" cy="1783080"/>
                <a:chOff x="5693332" y="826628"/>
                <a:chExt cx="5654162" cy="1783080"/>
              </a:xfrm>
            </p:grpSpPr>
            <p:pic>
              <p:nvPicPr>
                <p:cNvPr id="11" name="Picture 10" descr="A deer with antlers in a field&#10;&#10;AI-generated content may be incorrect.">
                  <a:extLst>
                    <a:ext uri="{FF2B5EF4-FFF2-40B4-BE49-F238E27FC236}">
                      <a16:creationId xmlns:a16="http://schemas.microsoft.com/office/drawing/2014/main" id="{FA2FB7DF-8277-6A7E-C61B-4BF6C4E28AD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203" t="24091" r="21780" b="13892"/>
                <a:stretch/>
              </p:blipFill>
              <p:spPr>
                <a:xfrm>
                  <a:off x="7628873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12" name="Picture 11" descr="A deer with antlers standing in a field&#10;&#10;AI-generated content may be incorrect.">
                  <a:extLst>
                    <a:ext uri="{FF2B5EF4-FFF2-40B4-BE49-F238E27FC236}">
                      <a16:creationId xmlns:a16="http://schemas.microsoft.com/office/drawing/2014/main" id="{02799E27-C91F-8291-1537-DD4AB99270D7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0" t="11796" r="4066"/>
                <a:stretch/>
              </p:blipFill>
              <p:spPr>
                <a:xfrm>
                  <a:off x="9564414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13" name="Picture 12" descr="A deer with antlers in a field&#10;&#10;AI-generated content may be incorrect.">
                  <a:extLst>
                    <a:ext uri="{FF2B5EF4-FFF2-40B4-BE49-F238E27FC236}">
                      <a16:creationId xmlns:a16="http://schemas.microsoft.com/office/drawing/2014/main" id="{640FED28-B939-15CA-06DA-3D312A96665F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49" t="15949"/>
                <a:stretch/>
              </p:blipFill>
              <p:spPr>
                <a:xfrm>
                  <a:off x="5693332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</p:grpSp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2F9C41-DC68-662C-0955-E7777BC17FA4}"/>
              </a:ext>
            </a:extLst>
          </p:cNvPr>
          <p:cNvSpPr/>
          <p:nvPr/>
        </p:nvSpPr>
        <p:spPr>
          <a:xfrm>
            <a:off x="6872640" y="208759"/>
            <a:ext cx="5305425" cy="64404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Similar to Age This! readers, machine learning begins by building a dataset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Each image in the dataset is cropped to match the input of the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Additional data is also gathered from NDA posters and YouTube AOTH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dataset is split into training, validation, and test data which the model </a:t>
            </a:r>
            <a:r>
              <a:rPr lang="en-US" i="1" dirty="0">
                <a:solidFill>
                  <a:schemeClr val="tx1"/>
                </a:solidFill>
                <a:latin typeface="Georgia" panose="02040502050405020303" pitchFamily="18" charset="0"/>
              </a:rPr>
              <a:t>never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Training and validation data are used to optimize a group of models that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22192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Validation</a:t>
            </a:r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DF4C7E9-8785-5AFA-8C97-1116AE866960}"/>
              </a:ext>
            </a:extLst>
          </p:cNvPr>
          <p:cNvCxnSpPr>
            <a:cxnSpLocks/>
            <a:stCxn id="57" idx="2"/>
            <a:endCxn id="150" idx="1"/>
          </p:cNvCxnSpPr>
          <p:nvPr/>
        </p:nvCxnSpPr>
        <p:spPr>
          <a:xfrm rot="16200000" flipH="1">
            <a:off x="1606404" y="5774378"/>
            <a:ext cx="320052" cy="21460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F0F355E-EA77-F319-9828-51E03A39E1ED}"/>
              </a:ext>
            </a:extLst>
          </p:cNvPr>
          <p:cNvGrpSpPr/>
          <p:nvPr/>
        </p:nvGrpSpPr>
        <p:grpSpPr>
          <a:xfrm>
            <a:off x="1873734" y="5869395"/>
            <a:ext cx="1379161" cy="854609"/>
            <a:chOff x="6265259" y="5897458"/>
            <a:chExt cx="1379161" cy="854609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31505ED8-92A9-DBC6-A4A3-5F36CDE3BBFF}"/>
                </a:ext>
              </a:extLst>
            </p:cNvPr>
            <p:cNvSpPr/>
            <p:nvPr/>
          </p:nvSpPr>
          <p:spPr>
            <a:xfrm>
              <a:off x="6265259" y="5897458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Inference</a:t>
              </a: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3E0BC7E0-903A-8BAD-0D94-AC340C40A009}"/>
                </a:ext>
              </a:extLst>
            </p:cNvPr>
            <p:cNvSpPr/>
            <p:nvPr/>
          </p:nvSpPr>
          <p:spPr>
            <a:xfrm>
              <a:off x="6265259" y="6407442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Error analysis</a:t>
              </a: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6D2B869-E542-9A4A-CFFA-B3A6845B1684}"/>
              </a:ext>
            </a:extLst>
          </p:cNvPr>
          <p:cNvCxnSpPr>
            <a:cxnSpLocks/>
            <a:stCxn id="47" idx="2"/>
            <a:endCxn id="29" idx="0"/>
          </p:cNvCxnSpPr>
          <p:nvPr/>
        </p:nvCxnSpPr>
        <p:spPr>
          <a:xfrm rot="5400000">
            <a:off x="2537907" y="1906502"/>
            <a:ext cx="404556" cy="2162117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018227-E26E-FEB6-A107-D6CE3ED163B3}"/>
              </a:ext>
            </a:extLst>
          </p:cNvPr>
          <p:cNvCxnSpPr>
            <a:cxnSpLocks/>
            <a:stCxn id="47" idx="2"/>
            <a:endCxn id="25" idx="0"/>
          </p:cNvCxnSpPr>
          <p:nvPr/>
        </p:nvCxnSpPr>
        <p:spPr>
          <a:xfrm rot="16200000" flipH="1">
            <a:off x="4704025" y="1902499"/>
            <a:ext cx="404555" cy="217011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AF3793-6CF6-ED3E-0542-02F75BC2A45B}"/>
              </a:ext>
            </a:extLst>
          </p:cNvPr>
          <p:cNvCxnSpPr>
            <a:cxnSpLocks/>
            <a:stCxn id="47" idx="2"/>
            <a:endCxn id="17" idx="0"/>
          </p:cNvCxnSpPr>
          <p:nvPr/>
        </p:nvCxnSpPr>
        <p:spPr>
          <a:xfrm>
            <a:off x="3821243" y="2785282"/>
            <a:ext cx="4001" cy="40761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0C9F4C-8482-FAD6-2D03-42458F5D72E3}"/>
              </a:ext>
            </a:extLst>
          </p:cNvPr>
          <p:cNvSpPr/>
          <p:nvPr/>
        </p:nvSpPr>
        <p:spPr>
          <a:xfrm>
            <a:off x="3236706" y="3192895"/>
            <a:ext cx="1177076" cy="344625"/>
          </a:xfrm>
          <a:prstGeom prst="roundRect">
            <a:avLst/>
          </a:prstGeom>
          <a:solidFill>
            <a:srgbClr val="FF6600">
              <a:alpha val="30000"/>
            </a:srgbClr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C4897D5-87E6-1A44-719C-4653743C272E}"/>
              </a:ext>
            </a:extLst>
          </p:cNvPr>
          <p:cNvSpPr/>
          <p:nvPr/>
        </p:nvSpPr>
        <p:spPr>
          <a:xfrm>
            <a:off x="5402824" y="3189837"/>
            <a:ext cx="1177076" cy="344625"/>
          </a:xfrm>
          <a:prstGeom prst="roundRect">
            <a:avLst/>
          </a:prstGeom>
          <a:solidFill>
            <a:srgbClr val="FF0000">
              <a:alpha val="3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09E1488-6490-6515-71E6-7809DFF1E25F}"/>
              </a:ext>
            </a:extLst>
          </p:cNvPr>
          <p:cNvSpPr/>
          <p:nvPr/>
        </p:nvSpPr>
        <p:spPr>
          <a:xfrm>
            <a:off x="1070588" y="3189838"/>
            <a:ext cx="1177076" cy="344625"/>
          </a:xfrm>
          <a:prstGeom prst="roundRect">
            <a:avLst/>
          </a:prstGeom>
          <a:solidFill>
            <a:srgbClr val="E5E7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Train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E6757B-0EF7-1DBD-2E63-02EB00387B9F}"/>
              </a:ext>
            </a:extLst>
          </p:cNvPr>
          <p:cNvGrpSpPr/>
          <p:nvPr/>
        </p:nvGrpSpPr>
        <p:grpSpPr>
          <a:xfrm>
            <a:off x="881502" y="759525"/>
            <a:ext cx="5879481" cy="2025757"/>
            <a:chOff x="2624577" y="759525"/>
            <a:chExt cx="5879481" cy="202575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2E4A999-9B1F-7687-8CC2-1ACDC1B97AD3}"/>
                </a:ext>
              </a:extLst>
            </p:cNvPr>
            <p:cNvSpPr/>
            <p:nvPr/>
          </p:nvSpPr>
          <p:spPr>
            <a:xfrm>
              <a:off x="2624577" y="759525"/>
              <a:ext cx="5879481" cy="2025757"/>
            </a:xfrm>
            <a:prstGeom prst="roundRect">
              <a:avLst>
                <a:gd name="adj" fmla="val 733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0EFD781-C3F3-3ABB-ADA1-EE52486BCF4F}"/>
                </a:ext>
              </a:extLst>
            </p:cNvPr>
            <p:cNvGrpSpPr/>
            <p:nvPr/>
          </p:nvGrpSpPr>
          <p:grpSpPr>
            <a:xfrm>
              <a:off x="2729063" y="879854"/>
              <a:ext cx="5654162" cy="1783080"/>
              <a:chOff x="5693332" y="826628"/>
              <a:chExt cx="5654162" cy="1783080"/>
            </a:xfrm>
          </p:grpSpPr>
          <p:pic>
            <p:nvPicPr>
              <p:cNvPr id="49" name="Picture 48" descr="A deer with antlers in a field&#10;&#10;AI-generated content may be incorrect.">
                <a:extLst>
                  <a:ext uri="{FF2B5EF4-FFF2-40B4-BE49-F238E27FC236}">
                    <a16:creationId xmlns:a16="http://schemas.microsoft.com/office/drawing/2014/main" id="{9AC9A2E6-B4A6-0DBB-C139-DB47DEC93F5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03" t="24091" r="21780" b="13892"/>
              <a:stretch/>
            </p:blipFill>
            <p:spPr>
              <a:xfrm>
                <a:off x="7628873" y="826628"/>
                <a:ext cx="1783080" cy="178308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50" name="Picture 49" descr="A deer with antlers standing in a field&#10;&#10;AI-generated content may be incorrect.">
                <a:extLst>
                  <a:ext uri="{FF2B5EF4-FFF2-40B4-BE49-F238E27FC236}">
                    <a16:creationId xmlns:a16="http://schemas.microsoft.com/office/drawing/2014/main" id="{B6D5CECD-49BB-A2F6-8E13-2B6937A5F92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30" t="11796" r="4066"/>
              <a:stretch/>
            </p:blipFill>
            <p:spPr>
              <a:xfrm>
                <a:off x="9564414" y="826628"/>
                <a:ext cx="1783080" cy="178308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51" name="Picture 50" descr="A deer with antlers in a field&#10;&#10;AI-generated content may be incorrect.">
                <a:extLst>
                  <a:ext uri="{FF2B5EF4-FFF2-40B4-BE49-F238E27FC236}">
                    <a16:creationId xmlns:a16="http://schemas.microsoft.com/office/drawing/2014/main" id="{BAE2FF4F-30B2-0450-2202-7A534B7E931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49" t="15949"/>
              <a:stretch/>
            </p:blipFill>
            <p:spPr>
              <a:xfrm>
                <a:off x="5693332" y="826628"/>
                <a:ext cx="1783080" cy="178308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0BD4FFB-D2A1-3BF0-D219-9C5B1E099A1B}"/>
              </a:ext>
            </a:extLst>
          </p:cNvPr>
          <p:cNvCxnSpPr>
            <a:cxnSpLocks/>
            <a:stCxn id="25" idx="2"/>
            <a:endCxn id="57" idx="3"/>
          </p:cNvCxnSpPr>
          <p:nvPr/>
        </p:nvCxnSpPr>
        <p:spPr>
          <a:xfrm rot="5400000">
            <a:off x="3260559" y="2818541"/>
            <a:ext cx="2014882" cy="3446725"/>
          </a:xfrm>
          <a:prstGeom prst="bentConnector2">
            <a:avLst/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A437BAD-8993-ACDA-EDCB-9BCDD8A26465}"/>
              </a:ext>
            </a:extLst>
          </p:cNvPr>
          <p:cNvSpPr/>
          <p:nvPr/>
        </p:nvSpPr>
        <p:spPr>
          <a:xfrm>
            <a:off x="773614" y="5377031"/>
            <a:ext cx="1771023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8102BC4A-EEC4-AE48-15C8-195F5AB78ED9}"/>
              </a:ext>
            </a:extLst>
          </p:cNvPr>
          <p:cNvCxnSpPr>
            <a:cxnSpLocks/>
            <a:stCxn id="57" idx="2"/>
            <a:endCxn id="151" idx="1"/>
          </p:cNvCxnSpPr>
          <p:nvPr/>
        </p:nvCxnSpPr>
        <p:spPr>
          <a:xfrm rot="16200000" flipH="1">
            <a:off x="1351412" y="6029370"/>
            <a:ext cx="830036" cy="21460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F774B13-092C-2D28-8A54-F7EE6807DE17}"/>
              </a:ext>
            </a:extLst>
          </p:cNvPr>
          <p:cNvSpPr/>
          <p:nvPr/>
        </p:nvSpPr>
        <p:spPr>
          <a:xfrm>
            <a:off x="6872640" y="208759"/>
            <a:ext cx="5305425" cy="64404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Similar to Age This! readers, machine learning begins by building a dataset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Each image in the dataset is cropped to match the input of the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Additional data is also gathered from NDA posters and YouTube AOTH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dataset is split into training, validation, and test data which the model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never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Training and validation data are used to optimize a group of models that work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result is a fully trained ensemble model capable of providing deer age and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Finally, test data is fed to the model to gauge its accuracy on data it has never seen before</a:t>
            </a:r>
          </a:p>
        </p:txBody>
      </p:sp>
    </p:spTree>
    <p:extLst>
      <p:ext uri="{BB962C8B-B14F-4D97-AF65-F5344CB8AC3E}">
        <p14:creationId xmlns:p14="http://schemas.microsoft.com/office/powerpoint/2010/main" val="294012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Output</a:t>
            </a:r>
          </a:p>
        </p:txBody>
      </p:sp>
      <p:pic>
        <p:nvPicPr>
          <p:cNvPr id="5" name="Picture 4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8B4B866E-56B0-77A6-8E85-727F6F347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1" t="22672" r="148" b="58751"/>
          <a:stretch/>
        </p:blipFill>
        <p:spPr>
          <a:xfrm>
            <a:off x="4000242" y="4629049"/>
            <a:ext cx="1865604" cy="1866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82DDB-E266-2020-62E3-68BC49CB8C21}"/>
              </a:ext>
            </a:extLst>
          </p:cNvPr>
          <p:cNvSpPr txBox="1"/>
          <p:nvPr/>
        </p:nvSpPr>
        <p:spPr>
          <a:xfrm>
            <a:off x="3950242" y="4001768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2.5 yrs old</a:t>
            </a:r>
          </a:p>
          <a:p>
            <a:pPr algn="ctr"/>
            <a:r>
              <a:rPr lang="en-US" dirty="0"/>
              <a:t>87.3% confident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DDDFF68-FF91-C26C-B61D-3BD2C488A6D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04825" y="4362294"/>
            <a:ext cx="3495417" cy="1199854"/>
          </a:xfrm>
          <a:prstGeom prst="bentConnector3">
            <a:avLst>
              <a:gd name="adj1" fmla="val 2040"/>
            </a:avLst>
          </a:prstGeom>
          <a:ln w="149225" cap="flat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AB02AA-3679-D630-63FF-B9E2C55EFB8D}"/>
              </a:ext>
            </a:extLst>
          </p:cNvPr>
          <p:cNvSpPr/>
          <p:nvPr/>
        </p:nvSpPr>
        <p:spPr>
          <a:xfrm>
            <a:off x="6872640" y="208759"/>
            <a:ext cx="5305425" cy="64404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Similar to Age This! readers, machine learning begins by building a dataset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Each image in the dataset is cropped to match the input of the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Additional data is also gathered from NDA posters and YouTube AOTH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dataset is split into training, validation, and test data which the model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never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Training and validation data are used to optimize a group of models that work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result is a fully trained ensemble model capable of providing deer age and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Finally, test data is fed to the model to gauge its accuracy on data it has never seen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New data fed to the model produces age estimates, confidence, and attention maps</a:t>
            </a:r>
          </a:p>
        </p:txBody>
      </p:sp>
      <p:pic>
        <p:nvPicPr>
          <p:cNvPr id="9" name="Picture 8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D201F9C1-D9CC-15F0-5813-3EF24770D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243005" y="2495706"/>
            <a:ext cx="1863818" cy="186658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E7F3F5-45D3-7C09-C062-DADD849ECB06}"/>
              </a:ext>
            </a:extLst>
          </p:cNvPr>
          <p:cNvSpPr/>
          <p:nvPr/>
        </p:nvSpPr>
        <p:spPr>
          <a:xfrm>
            <a:off x="773614" y="5377031"/>
            <a:ext cx="1771023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</p:spTree>
    <p:extLst>
      <p:ext uri="{BB962C8B-B14F-4D97-AF65-F5344CB8AC3E}">
        <p14:creationId xmlns:p14="http://schemas.microsoft.com/office/powerpoint/2010/main" val="50291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71964F-F804-0905-B358-09E8598FF75E}"/>
              </a:ext>
            </a:extLst>
          </p:cNvPr>
          <p:cNvGrpSpPr/>
          <p:nvPr/>
        </p:nvGrpSpPr>
        <p:grpSpPr>
          <a:xfrm>
            <a:off x="1767041" y="990600"/>
            <a:ext cx="3871759" cy="5777604"/>
            <a:chOff x="1873250" y="746125"/>
            <a:chExt cx="4003675" cy="5974454"/>
          </a:xfrm>
        </p:grpSpPr>
        <p:pic>
          <p:nvPicPr>
            <p:cNvPr id="185" name="Picture 184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BA271BF8-AA6E-339F-9E82-B5D8635A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9" t="3211" r="50358" b="78000"/>
            <a:stretch/>
          </p:blipFill>
          <p:spPr>
            <a:xfrm flipH="1">
              <a:off x="1873250" y="746125"/>
              <a:ext cx="1974850" cy="1954668"/>
            </a:xfrm>
            <a:prstGeom prst="rect">
              <a:avLst/>
            </a:prstGeom>
          </p:spPr>
        </p:pic>
        <p:pic>
          <p:nvPicPr>
            <p:cNvPr id="4" name="Picture 3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C6566CCD-90EB-8D48-0348-C545773B5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41" t="3211" r="66" b="78000"/>
            <a:stretch/>
          </p:blipFill>
          <p:spPr>
            <a:xfrm flipH="1">
              <a:off x="3902075" y="746125"/>
              <a:ext cx="1974850" cy="1954668"/>
            </a:xfrm>
            <a:prstGeom prst="rect">
              <a:avLst/>
            </a:prstGeom>
          </p:spPr>
        </p:pic>
        <p:pic>
          <p:nvPicPr>
            <p:cNvPr id="3" name="Picture 2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3CAF539B-A76A-FF44-411D-A6AA8830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9" t="22531" r="50358" b="58680"/>
            <a:stretch/>
          </p:blipFill>
          <p:spPr>
            <a:xfrm>
              <a:off x="1873250" y="2756018"/>
              <a:ext cx="1974850" cy="1954668"/>
            </a:xfrm>
            <a:prstGeom prst="rect">
              <a:avLst/>
            </a:prstGeom>
          </p:spPr>
        </p:pic>
        <p:pic>
          <p:nvPicPr>
            <p:cNvPr id="7" name="Picture 6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55B074F9-992C-69E0-5FE2-CB1ABF061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41" t="22531" r="66" b="58680"/>
            <a:stretch/>
          </p:blipFill>
          <p:spPr>
            <a:xfrm>
              <a:off x="3902075" y="2756018"/>
              <a:ext cx="1974850" cy="1954668"/>
            </a:xfrm>
            <a:prstGeom prst="rect">
              <a:avLst/>
            </a:prstGeom>
          </p:spPr>
        </p:pic>
        <p:pic>
          <p:nvPicPr>
            <p:cNvPr id="6" name="Picture 5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2FB3A707-048C-E3B9-252B-CEABC3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5" t="80964" r="50592" b="247"/>
            <a:stretch/>
          </p:blipFill>
          <p:spPr>
            <a:xfrm flipH="1">
              <a:off x="1873250" y="4765911"/>
              <a:ext cx="1974850" cy="1954668"/>
            </a:xfrm>
            <a:prstGeom prst="rect">
              <a:avLst/>
            </a:prstGeom>
          </p:spPr>
        </p:pic>
        <p:pic>
          <p:nvPicPr>
            <p:cNvPr id="8" name="Picture 7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4431C448-9ED6-B22E-45FF-57F2BE1E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22" t="80964" r="285" b="247"/>
            <a:stretch/>
          </p:blipFill>
          <p:spPr>
            <a:xfrm flipH="1">
              <a:off x="3902075" y="4765911"/>
              <a:ext cx="1974850" cy="195466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4DD554-89AA-004F-7B53-947596E153F8}"/>
              </a:ext>
            </a:extLst>
          </p:cNvPr>
          <p:cNvSpPr txBox="1"/>
          <p:nvPr/>
        </p:nvSpPr>
        <p:spPr>
          <a:xfrm>
            <a:off x="1767041" y="680800"/>
            <a:ext cx="1909781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indent="0" algn="ctr">
              <a:buFont typeface="Arial" panose="020B0604020202020204" pitchFamily="34" charset="0"/>
              <a:buNone/>
              <a:defRPr>
                <a:solidFill>
                  <a:schemeClr val="dk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Raw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EE67C6-55E3-CF2F-BD4A-D622A89E756B}"/>
              </a:ext>
            </a:extLst>
          </p:cNvPr>
          <p:cNvSpPr txBox="1"/>
          <p:nvPr/>
        </p:nvSpPr>
        <p:spPr>
          <a:xfrm>
            <a:off x="3729019" y="686925"/>
            <a:ext cx="1909781" cy="3632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dirty="0"/>
              <a:t>Attention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9597F-0BB8-F81C-3B04-6287783BE55E}"/>
              </a:ext>
            </a:extLst>
          </p:cNvPr>
          <p:cNvSpPr txBox="1"/>
          <p:nvPr/>
        </p:nvSpPr>
        <p:spPr>
          <a:xfrm>
            <a:off x="395233" y="1618733"/>
            <a:ext cx="130440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indent="0" algn="ctr">
              <a:buFont typeface="Arial" panose="020B0604020202020204" pitchFamily="34" charset="0"/>
              <a:buNone/>
              <a:defRPr>
                <a:solidFill>
                  <a:schemeClr val="dk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r"/>
            <a:r>
              <a:rPr lang="en-US" dirty="0"/>
              <a:t>1.5 yrs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B8A4A-5C42-693E-1FD3-70968BD265D2}"/>
              </a:ext>
            </a:extLst>
          </p:cNvPr>
          <p:cNvSpPr txBox="1"/>
          <p:nvPr/>
        </p:nvSpPr>
        <p:spPr>
          <a:xfrm>
            <a:off x="395232" y="3694736"/>
            <a:ext cx="130440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indent="0" algn="ctr">
              <a:buFont typeface="Arial" panose="020B0604020202020204" pitchFamily="34" charset="0"/>
              <a:buNone/>
              <a:defRPr>
                <a:solidFill>
                  <a:schemeClr val="dk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r"/>
            <a:r>
              <a:rPr lang="en-US" dirty="0"/>
              <a:t>2.5 yrs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06A52-81DF-727A-3B67-099127ACD5C3}"/>
              </a:ext>
            </a:extLst>
          </p:cNvPr>
          <p:cNvSpPr txBox="1"/>
          <p:nvPr/>
        </p:nvSpPr>
        <p:spPr>
          <a:xfrm>
            <a:off x="395231" y="5638406"/>
            <a:ext cx="130440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indent="0" algn="ctr">
              <a:buFont typeface="Arial" panose="020B0604020202020204" pitchFamily="34" charset="0"/>
              <a:buNone/>
              <a:defRPr>
                <a:solidFill>
                  <a:schemeClr val="dk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r"/>
            <a:r>
              <a:rPr lang="en-US" dirty="0"/>
              <a:t>5.5+ yrs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3804C-842F-A9ED-75B1-704AD9AB1F80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Attention maps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CF3F18E-F0C0-44F0-3CF7-FDB7727A430A}"/>
              </a:ext>
            </a:extLst>
          </p:cNvPr>
          <p:cNvSpPr/>
          <p:nvPr/>
        </p:nvSpPr>
        <p:spPr>
          <a:xfrm>
            <a:off x="6886575" y="337687"/>
            <a:ext cx="5305425" cy="61826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Attention maps are </a:t>
            </a:r>
            <a:r>
              <a:rPr lang="en-US" i="1" dirty="0">
                <a:solidFill>
                  <a:schemeClr val="tx1"/>
                </a:solidFill>
                <a:latin typeface="Georgia" panose="02040502050405020303" pitchFamily="18" charset="0"/>
              </a:rPr>
              <a:t>created by the model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, showing features it uses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1.5 yr olds – attention is placed on the neck and chest, a common characteristic noted by 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2.5 yr olds – attention is still placed on the neck and chest, common to written justifications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5.5 yr olds – attention is placed on the stomach region, matching AgeThis! survey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model is extract purely biological features regardless of background, pose, or age</a:t>
            </a:r>
          </a:p>
        </p:txBody>
      </p:sp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492F6EC-D635-D630-F7A9-3D1B19AF686A}"/>
              </a:ext>
            </a:extLst>
          </p:cNvPr>
          <p:cNvGrpSpPr/>
          <p:nvPr/>
        </p:nvGrpSpPr>
        <p:grpSpPr>
          <a:xfrm>
            <a:off x="261938" y="952499"/>
            <a:ext cx="6511213" cy="2723007"/>
            <a:chOff x="261938" y="819149"/>
            <a:chExt cx="6511213" cy="2723007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21088E8-BB5A-953E-0F6B-6B9DF85C5C64}"/>
                </a:ext>
              </a:extLst>
            </p:cNvPr>
            <p:cNvGrpSpPr/>
            <p:nvPr/>
          </p:nvGrpSpPr>
          <p:grpSpPr>
            <a:xfrm>
              <a:off x="3579599" y="819149"/>
              <a:ext cx="3193552" cy="2723007"/>
              <a:chOff x="3829548" y="836651"/>
              <a:chExt cx="3219160" cy="2681761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00A4487C-E230-E3E6-4847-2F2008948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1195" r="68"/>
              <a:stretch/>
            </p:blipFill>
            <p:spPr>
              <a:xfrm>
                <a:off x="3829548" y="836651"/>
                <a:ext cx="3219160" cy="2681761"/>
              </a:xfrm>
              <a:prstGeom prst="round2DiagRect">
                <a:avLst>
                  <a:gd name="adj1" fmla="val 0"/>
                  <a:gd name="adj2" fmla="val 0"/>
                </a:avLst>
              </a:prstGeom>
              <a:blipFill dpi="0"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5F0418-A410-5623-22A6-555C22399036}"/>
                  </a:ext>
                </a:extLst>
              </p:cNvPr>
              <p:cNvSpPr txBox="1"/>
              <p:nvPr/>
            </p:nvSpPr>
            <p:spPr>
              <a:xfrm>
                <a:off x="5318812" y="2015781"/>
                <a:ext cx="483864" cy="213705"/>
              </a:xfrm>
              <a:prstGeom prst="rect">
                <a:avLst/>
              </a:prstGeom>
              <a:solidFill>
                <a:srgbClr val="2F984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55.2%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B88F20A-9D43-180F-0D9E-96D472C45E29}"/>
                  </a:ext>
                </a:extLst>
              </p:cNvPr>
              <p:cNvSpPr txBox="1"/>
              <p:nvPr/>
            </p:nvSpPr>
            <p:spPr>
              <a:xfrm>
                <a:off x="5895900" y="2015781"/>
                <a:ext cx="483864" cy="213705"/>
              </a:xfrm>
              <a:prstGeom prst="rect">
                <a:avLst/>
              </a:prstGeom>
              <a:solidFill>
                <a:srgbClr val="D3EEC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15.9%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32498B5-0B30-CF50-0548-C358E57FB4C6}"/>
                  </a:ext>
                </a:extLst>
              </p:cNvPr>
              <p:cNvSpPr txBox="1"/>
              <p:nvPr/>
            </p:nvSpPr>
            <p:spPr>
              <a:xfrm>
                <a:off x="6483626" y="2020470"/>
                <a:ext cx="483864" cy="213705"/>
              </a:xfrm>
              <a:prstGeom prst="rect">
                <a:avLst/>
              </a:prstGeom>
              <a:solidFill>
                <a:srgbClr val="F3FAF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2.4%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4C84657-D81D-25F1-A187-6ACD151FB7B0}"/>
                  </a:ext>
                </a:extLst>
              </p:cNvPr>
              <p:cNvSpPr txBox="1"/>
              <p:nvPr/>
            </p:nvSpPr>
            <p:spPr>
              <a:xfrm>
                <a:off x="4741724" y="2015781"/>
                <a:ext cx="483864" cy="213705"/>
              </a:xfrm>
              <a:prstGeom prst="rect">
                <a:avLst/>
              </a:prstGeom>
              <a:solidFill>
                <a:srgbClr val="B2E0A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25.3%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CF8D70D-C14B-6E6D-F641-3F7E75333642}"/>
                  </a:ext>
                </a:extLst>
              </p:cNvPr>
              <p:cNvSpPr txBox="1"/>
              <p:nvPr/>
            </p:nvSpPr>
            <p:spPr>
              <a:xfrm>
                <a:off x="4152816" y="2015781"/>
                <a:ext cx="483864" cy="213705"/>
              </a:xfrm>
              <a:prstGeom prst="rect">
                <a:avLst/>
              </a:prstGeom>
              <a:solidFill>
                <a:srgbClr val="F6FCF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0.9%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BE03196-7ECD-DE88-AB9B-AFAC460FA413}"/>
                  </a:ext>
                </a:extLst>
              </p:cNvPr>
              <p:cNvSpPr txBox="1"/>
              <p:nvPr/>
            </p:nvSpPr>
            <p:spPr>
              <a:xfrm>
                <a:off x="5318812" y="1557930"/>
                <a:ext cx="483864" cy="213705"/>
              </a:xfrm>
              <a:prstGeom prst="rect">
                <a:avLst/>
              </a:prstGeom>
              <a:solidFill>
                <a:srgbClr val="D7EFD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14.6%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D3C8684-B28D-9D02-1B14-A7E5EFBC8E23}"/>
                  </a:ext>
                </a:extLst>
              </p:cNvPr>
              <p:cNvSpPr txBox="1"/>
              <p:nvPr/>
            </p:nvSpPr>
            <p:spPr>
              <a:xfrm>
                <a:off x="5895900" y="1557930"/>
                <a:ext cx="483864" cy="213705"/>
              </a:xfrm>
              <a:prstGeom prst="rect">
                <a:avLst/>
              </a:prstGeom>
              <a:solidFill>
                <a:srgbClr val="F1FAE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3.3%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1B07D03-91C5-0F5A-CEB0-0228EFBA211B}"/>
                  </a:ext>
                </a:extLst>
              </p:cNvPr>
              <p:cNvSpPr txBox="1"/>
              <p:nvPr/>
            </p:nvSpPr>
            <p:spPr>
              <a:xfrm>
                <a:off x="6483626" y="1562620"/>
                <a:ext cx="483864" cy="213705"/>
              </a:xfrm>
              <a:prstGeom prst="rect">
                <a:avLst/>
              </a:prstGeom>
              <a:solidFill>
                <a:srgbClr val="F5FB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1.1%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BC6A9FF-B8B4-DEE4-1434-960C558CE39A}"/>
                  </a:ext>
                </a:extLst>
              </p:cNvPr>
              <p:cNvSpPr txBox="1"/>
              <p:nvPr/>
            </p:nvSpPr>
            <p:spPr>
              <a:xfrm>
                <a:off x="4741724" y="1557930"/>
                <a:ext cx="483864" cy="213705"/>
              </a:xfrm>
              <a:prstGeom prst="rect">
                <a:avLst/>
              </a:prstGeom>
              <a:solidFill>
                <a:srgbClr val="16803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63.1%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06FE859-5807-9088-D07E-27EDDCA4FFDF}"/>
                  </a:ext>
                </a:extLst>
              </p:cNvPr>
              <p:cNvSpPr txBox="1"/>
              <p:nvPr/>
            </p:nvSpPr>
            <p:spPr>
              <a:xfrm>
                <a:off x="4152816" y="1557930"/>
                <a:ext cx="483864" cy="213705"/>
              </a:xfrm>
              <a:prstGeom prst="rect">
                <a:avLst/>
              </a:prstGeom>
              <a:solidFill>
                <a:srgbClr val="CFECC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17.3%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31B166-E103-DB0E-D717-6EA055D1FDA2}"/>
                  </a:ext>
                </a:extLst>
              </p:cNvPr>
              <p:cNvSpPr txBox="1"/>
              <p:nvPr/>
            </p:nvSpPr>
            <p:spPr>
              <a:xfrm>
                <a:off x="5318812" y="2937344"/>
                <a:ext cx="483864" cy="213705"/>
              </a:xfrm>
              <a:prstGeom prst="rect">
                <a:avLst/>
              </a:prstGeom>
              <a:solidFill>
                <a:srgbClr val="E6F5E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9.5%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5B162CC-351A-92FD-D105-D9D37E54A35D}"/>
                  </a:ext>
                </a:extLst>
              </p:cNvPr>
              <p:cNvSpPr txBox="1"/>
              <p:nvPr/>
            </p:nvSpPr>
            <p:spPr>
              <a:xfrm>
                <a:off x="5895900" y="2937344"/>
                <a:ext cx="483864" cy="213705"/>
              </a:xfrm>
              <a:prstGeom prst="rect">
                <a:avLst/>
              </a:prstGeom>
              <a:solidFill>
                <a:srgbClr val="70C27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40.5%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565CFAA-5964-9B77-E367-36D3389EDF9D}"/>
                  </a:ext>
                </a:extLst>
              </p:cNvPr>
              <p:cNvSpPr txBox="1"/>
              <p:nvPr/>
            </p:nvSpPr>
            <p:spPr>
              <a:xfrm>
                <a:off x="6483626" y="2942033"/>
                <a:ext cx="483864" cy="213705"/>
              </a:xfrm>
              <a:prstGeom prst="rect">
                <a:avLst/>
              </a:prstGeom>
              <a:solidFill>
                <a:srgbClr val="48AE6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48.3%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11B0482-E215-4F5E-13EC-B036B41E010E}"/>
                  </a:ext>
                </a:extLst>
              </p:cNvPr>
              <p:cNvSpPr txBox="1"/>
              <p:nvPr/>
            </p:nvSpPr>
            <p:spPr>
              <a:xfrm>
                <a:off x="4741724" y="2937344"/>
                <a:ext cx="483864" cy="213705"/>
              </a:xfrm>
              <a:prstGeom prst="rect">
                <a:avLst/>
              </a:prstGeom>
              <a:solidFill>
                <a:srgbClr val="F5FB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1.1%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D396D5C-7929-E848-CD8A-2FFFB55A40AC}"/>
                  </a:ext>
                </a:extLst>
              </p:cNvPr>
              <p:cNvSpPr txBox="1"/>
              <p:nvPr/>
            </p:nvSpPr>
            <p:spPr>
              <a:xfrm>
                <a:off x="4152816" y="2937344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0.3%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7B9E64-5DD8-C964-9C6A-AD128601E540}"/>
                  </a:ext>
                </a:extLst>
              </p:cNvPr>
              <p:cNvSpPr txBox="1"/>
              <p:nvPr/>
            </p:nvSpPr>
            <p:spPr>
              <a:xfrm>
                <a:off x="5318812" y="2473631"/>
                <a:ext cx="483864" cy="213705"/>
              </a:xfrm>
              <a:prstGeom prst="rect">
                <a:avLst/>
              </a:prstGeom>
              <a:solidFill>
                <a:srgbClr val="9FD89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30.3%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A07D0-C8B5-7CAE-DD61-EFDFC66B4D47}"/>
                  </a:ext>
                </a:extLst>
              </p:cNvPr>
              <p:cNvSpPr txBox="1"/>
              <p:nvPr/>
            </p:nvSpPr>
            <p:spPr>
              <a:xfrm>
                <a:off x="5895900" y="2473631"/>
                <a:ext cx="483864" cy="213705"/>
              </a:xfrm>
              <a:prstGeom prst="rect">
                <a:avLst/>
              </a:prstGeom>
              <a:solidFill>
                <a:srgbClr val="4BB06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47.4%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D3C9C71-6AD2-7AD3-C5A0-A012C3A4D871}"/>
                  </a:ext>
                </a:extLst>
              </p:cNvPr>
              <p:cNvSpPr txBox="1"/>
              <p:nvPr/>
            </p:nvSpPr>
            <p:spPr>
              <a:xfrm>
                <a:off x="6483626" y="2478321"/>
                <a:ext cx="483864" cy="213705"/>
              </a:xfrm>
              <a:prstGeom prst="rect">
                <a:avLst/>
              </a:prstGeom>
              <a:solidFill>
                <a:srgbClr val="CCEBC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18.1%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5B190AB-8CA6-9BC5-C0C3-D671BE620FA6}"/>
                  </a:ext>
                </a:extLst>
              </p:cNvPr>
              <p:cNvSpPr txBox="1"/>
              <p:nvPr/>
            </p:nvSpPr>
            <p:spPr>
              <a:xfrm>
                <a:off x="4741724" y="2473631"/>
                <a:ext cx="483864" cy="213705"/>
              </a:xfrm>
              <a:prstGeom prst="rect">
                <a:avLst/>
              </a:prstGeom>
              <a:solidFill>
                <a:srgbClr val="F0F9E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3.9%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455DF77-CB71-CE75-A4B8-3E6775EDB415}"/>
                  </a:ext>
                </a:extLst>
              </p:cNvPr>
              <p:cNvSpPr txBox="1"/>
              <p:nvPr/>
            </p:nvSpPr>
            <p:spPr>
              <a:xfrm>
                <a:off x="4152816" y="2473631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0.3%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4B8A46D-D056-DB5A-1071-7AB7D0253A77}"/>
                  </a:ext>
                </a:extLst>
              </p:cNvPr>
              <p:cNvSpPr txBox="1"/>
              <p:nvPr/>
            </p:nvSpPr>
            <p:spPr>
              <a:xfrm>
                <a:off x="5318812" y="1100079"/>
                <a:ext cx="483864" cy="213705"/>
              </a:xfrm>
              <a:prstGeom prst="rect">
                <a:avLst/>
              </a:prstGeom>
              <a:solidFill>
                <a:srgbClr val="F5FBF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1.2%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BE4C2DB-DD31-37F8-DC4B-DD4EDAFC4D20}"/>
                  </a:ext>
                </a:extLst>
              </p:cNvPr>
              <p:cNvSpPr txBox="1"/>
              <p:nvPr/>
            </p:nvSpPr>
            <p:spPr>
              <a:xfrm>
                <a:off x="5895900" y="1100079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0.0%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2CB701B-3AB4-C067-DB50-B738F404C98A}"/>
                  </a:ext>
                </a:extLst>
              </p:cNvPr>
              <p:cNvSpPr txBox="1"/>
              <p:nvPr/>
            </p:nvSpPr>
            <p:spPr>
              <a:xfrm>
                <a:off x="6483626" y="1104771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500"/>
                </a:lvl1pPr>
              </a:lstStyle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0.0%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F460053-5045-E96E-DFDE-31386BD5F036}"/>
                  </a:ext>
                </a:extLst>
              </p:cNvPr>
              <p:cNvSpPr txBox="1"/>
              <p:nvPr/>
            </p:nvSpPr>
            <p:spPr>
              <a:xfrm>
                <a:off x="4741724" y="1100079"/>
                <a:ext cx="483864" cy="213705"/>
              </a:xfrm>
              <a:prstGeom prst="rect">
                <a:avLst/>
              </a:prstGeom>
              <a:solidFill>
                <a:srgbClr val="CAEAC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19.0%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3E083F6-19EC-2C5E-242A-808982B5299D}"/>
                  </a:ext>
                </a:extLst>
              </p:cNvPr>
              <p:cNvSpPr txBox="1"/>
              <p:nvPr/>
            </p:nvSpPr>
            <p:spPr>
              <a:xfrm>
                <a:off x="4152816" y="1100079"/>
                <a:ext cx="483864" cy="213705"/>
              </a:xfrm>
              <a:prstGeom prst="rect">
                <a:avLst/>
              </a:prstGeom>
              <a:solidFill>
                <a:srgbClr val="00441B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79.2%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AB31630-CEBF-1D11-CB0E-3BF8C2A46C29}"/>
                </a:ext>
              </a:extLst>
            </p:cNvPr>
            <p:cNvGrpSpPr/>
            <p:nvPr/>
          </p:nvGrpSpPr>
          <p:grpSpPr>
            <a:xfrm>
              <a:off x="272541" y="827270"/>
              <a:ext cx="3216995" cy="2711209"/>
              <a:chOff x="3616393" y="1152608"/>
              <a:chExt cx="5188306" cy="4372585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76CD4A05-E9B9-5B70-C613-DF9A0BBC6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50034"/>
              <a:stretch/>
            </p:blipFill>
            <p:spPr>
              <a:xfrm>
                <a:off x="3616393" y="1152608"/>
                <a:ext cx="5188306" cy="4372585"/>
              </a:xfrm>
              <a:prstGeom prst="round2DiagRect">
                <a:avLst>
                  <a:gd name="adj1" fmla="val 0"/>
                  <a:gd name="adj2" fmla="val 0"/>
                </a:avLst>
              </a:prstGeom>
              <a:blipFill dpi="0"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3792C46B-0D25-1AF7-2ADC-1B5D24B9A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213" t="26162" r="91115" b="9503"/>
              <a:stretch/>
            </p:blipFill>
            <p:spPr>
              <a:xfrm>
                <a:off x="4365315" y="2298700"/>
                <a:ext cx="771835" cy="28130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37F535CC-DBA4-8B0B-09A8-8CA66A525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213" t="26162" r="91115" b="9503"/>
              <a:stretch/>
            </p:blipFill>
            <p:spPr>
              <a:xfrm>
                <a:off x="5197165" y="2857500"/>
                <a:ext cx="795647" cy="2254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2C299998-6B9A-88FD-BE72-CD8C897DF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213" t="26162" r="91115" b="9503"/>
              <a:stretch/>
            </p:blipFill>
            <p:spPr>
              <a:xfrm>
                <a:off x="6035675" y="3138488"/>
                <a:ext cx="801687" cy="197326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DBFA20B8-03F0-2E69-E102-044762EF4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213" t="26162" r="91115" b="9503"/>
              <a:stretch/>
            </p:blipFill>
            <p:spPr>
              <a:xfrm>
                <a:off x="6875463" y="3429000"/>
                <a:ext cx="806449" cy="16827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C6C1E49E-4DC0-04E2-E440-4B85DECB4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213" t="26162" r="91115" b="9503"/>
              <a:stretch/>
            </p:blipFill>
            <p:spPr>
              <a:xfrm>
                <a:off x="7722394" y="3381374"/>
                <a:ext cx="806449" cy="17303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BB2163F-E033-4DC1-B65E-81437868F302}"/>
                  </a:ext>
                </a:extLst>
              </p:cNvPr>
              <p:cNvSpPr txBox="1"/>
              <p:nvPr/>
            </p:nvSpPr>
            <p:spPr>
              <a:xfrm>
                <a:off x="4362205" y="2342971"/>
                <a:ext cx="771835" cy="347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79.2%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2852F3F-92FD-2B2F-DF4F-67E176F0F1FA}"/>
                  </a:ext>
                </a:extLst>
              </p:cNvPr>
              <p:cNvSpPr txBox="1"/>
              <p:nvPr/>
            </p:nvSpPr>
            <p:spPr>
              <a:xfrm>
                <a:off x="5192379" y="2857499"/>
                <a:ext cx="805193" cy="347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63.1%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6C7CE94-7D14-29BB-BAF6-2C6B1D6AE2C2}"/>
                  </a:ext>
                </a:extLst>
              </p:cNvPr>
              <p:cNvSpPr txBox="1"/>
              <p:nvPr/>
            </p:nvSpPr>
            <p:spPr>
              <a:xfrm>
                <a:off x="6030914" y="3141350"/>
                <a:ext cx="805193" cy="347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55.2%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CAF2DED-5F1B-113F-5B24-64C23041311E}"/>
                  </a:ext>
                </a:extLst>
              </p:cNvPr>
              <p:cNvSpPr txBox="1"/>
              <p:nvPr/>
            </p:nvSpPr>
            <p:spPr>
              <a:xfrm>
                <a:off x="6876591" y="3426959"/>
                <a:ext cx="801687" cy="347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47.4%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B699BFB-E7D9-9BA3-E946-DAAD3DEBD0F9}"/>
                  </a:ext>
                </a:extLst>
              </p:cNvPr>
              <p:cNvSpPr txBox="1"/>
              <p:nvPr/>
            </p:nvSpPr>
            <p:spPr>
              <a:xfrm>
                <a:off x="7726028" y="3381742"/>
                <a:ext cx="801687" cy="347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48.3%</a:t>
                </a: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A59CE3B-A3AB-CA5D-D495-F7EABBE8C1B2}"/>
                </a:ext>
              </a:extLst>
            </p:cNvPr>
            <p:cNvSpPr/>
            <p:nvPr/>
          </p:nvSpPr>
          <p:spPr>
            <a:xfrm>
              <a:off x="587482" y="3309574"/>
              <a:ext cx="2730311" cy="8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09B2FFA-3457-6FE1-8140-F5AD168CA384}"/>
                </a:ext>
              </a:extLst>
            </p:cNvPr>
            <p:cNvSpPr txBox="1"/>
            <p:nvPr/>
          </p:nvSpPr>
          <p:spPr>
            <a:xfrm>
              <a:off x="723919" y="3267846"/>
              <a:ext cx="4970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1.5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13BE1F3-F1C5-AF19-3D4A-2739A5A96F27}"/>
                </a:ext>
              </a:extLst>
            </p:cNvPr>
            <p:cNvSpPr txBox="1"/>
            <p:nvPr/>
          </p:nvSpPr>
          <p:spPr>
            <a:xfrm>
              <a:off x="1247922" y="3267846"/>
              <a:ext cx="4970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2.5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E81D013-A643-52D7-BFD0-522C8245DEBA}"/>
                </a:ext>
              </a:extLst>
            </p:cNvPr>
            <p:cNvSpPr txBox="1"/>
            <p:nvPr/>
          </p:nvSpPr>
          <p:spPr>
            <a:xfrm>
              <a:off x="1771925" y="3267846"/>
              <a:ext cx="4970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3.5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4100375-90C3-1B44-2AC9-770BCFF48D0D}"/>
                </a:ext>
              </a:extLst>
            </p:cNvPr>
            <p:cNvSpPr txBox="1"/>
            <p:nvPr/>
          </p:nvSpPr>
          <p:spPr>
            <a:xfrm>
              <a:off x="2295928" y="3267846"/>
              <a:ext cx="4970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4.5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8CFCC4A-96D6-E390-8B9E-86E945CA9A98}"/>
                </a:ext>
              </a:extLst>
            </p:cNvPr>
            <p:cNvSpPr txBox="1"/>
            <p:nvPr/>
          </p:nvSpPr>
          <p:spPr>
            <a:xfrm>
              <a:off x="2819932" y="3267846"/>
              <a:ext cx="4970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5.5+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19439D9-F287-FF69-E8D5-35D53D267674}"/>
                </a:ext>
              </a:extLst>
            </p:cNvPr>
            <p:cNvSpPr/>
            <p:nvPr/>
          </p:nvSpPr>
          <p:spPr>
            <a:xfrm rot="5400000">
              <a:off x="-701449" y="2046499"/>
              <a:ext cx="2370573" cy="155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1FA6C4F-590C-9EB2-5F93-F2EDF3CC8E1E}"/>
                </a:ext>
              </a:extLst>
            </p:cNvPr>
            <p:cNvSpPr txBox="1"/>
            <p:nvPr/>
          </p:nvSpPr>
          <p:spPr>
            <a:xfrm>
              <a:off x="261938" y="3172557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33BD776-9C60-F1F0-8F7D-BB84E73A4B58}"/>
                </a:ext>
              </a:extLst>
            </p:cNvPr>
            <p:cNvSpPr txBox="1"/>
            <p:nvPr/>
          </p:nvSpPr>
          <p:spPr>
            <a:xfrm>
              <a:off x="261938" y="2730754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ED9CBE7-EBF6-8B4F-0630-C6B9055548FF}"/>
                </a:ext>
              </a:extLst>
            </p:cNvPr>
            <p:cNvSpPr txBox="1"/>
            <p:nvPr/>
          </p:nvSpPr>
          <p:spPr>
            <a:xfrm>
              <a:off x="263617" y="2288953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A280A8A-6635-B875-D088-B0F075D936CD}"/>
                </a:ext>
              </a:extLst>
            </p:cNvPr>
            <p:cNvSpPr txBox="1"/>
            <p:nvPr/>
          </p:nvSpPr>
          <p:spPr>
            <a:xfrm>
              <a:off x="263617" y="1847152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E0C82B3-3979-8031-D517-FFC440485466}"/>
                </a:ext>
              </a:extLst>
            </p:cNvPr>
            <p:cNvSpPr txBox="1"/>
            <p:nvPr/>
          </p:nvSpPr>
          <p:spPr>
            <a:xfrm>
              <a:off x="261938" y="1405351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F292B56-9CBA-324E-381C-B5F482457050}"/>
                </a:ext>
              </a:extLst>
            </p:cNvPr>
            <p:cNvSpPr txBox="1"/>
            <p:nvPr/>
          </p:nvSpPr>
          <p:spPr>
            <a:xfrm>
              <a:off x="261938" y="963550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Accuracy Comparison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977C8EA-4EBD-8A91-173D-640042008FEC}"/>
              </a:ext>
            </a:extLst>
          </p:cNvPr>
          <p:cNvGrpSpPr/>
          <p:nvPr/>
        </p:nvGrpSpPr>
        <p:grpSpPr>
          <a:xfrm>
            <a:off x="261938" y="3988439"/>
            <a:ext cx="6516349" cy="2760195"/>
            <a:chOff x="261938" y="3588389"/>
            <a:chExt cx="6516349" cy="2760195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DE582DB-AA6A-B7B7-783B-D50ECBFA8431}"/>
                </a:ext>
              </a:extLst>
            </p:cNvPr>
            <p:cNvGrpSpPr/>
            <p:nvPr/>
          </p:nvGrpSpPr>
          <p:grpSpPr>
            <a:xfrm>
              <a:off x="261938" y="3630914"/>
              <a:ext cx="3227598" cy="2711209"/>
              <a:chOff x="309563" y="3630914"/>
              <a:chExt cx="3227598" cy="271120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7D6835E-102A-9DFA-DA1F-21DC70A1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50034"/>
              <a:stretch/>
            </p:blipFill>
            <p:spPr>
              <a:xfrm>
                <a:off x="320166" y="3630914"/>
                <a:ext cx="3216995" cy="2711209"/>
              </a:xfrm>
              <a:prstGeom prst="round2DiagRect">
                <a:avLst>
                  <a:gd name="adj1" fmla="val 0"/>
                  <a:gd name="adj2" fmla="val 0"/>
                </a:avLst>
              </a:prstGeom>
              <a:blipFill dpi="0"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AB3DF9-7A54-58B6-D407-29A03A10E941}"/>
                  </a:ext>
                </a:extLst>
              </p:cNvPr>
              <p:cNvSpPr/>
              <p:nvPr/>
            </p:nvSpPr>
            <p:spPr>
              <a:xfrm rot="5400000">
                <a:off x="-653824" y="4850143"/>
                <a:ext cx="2370573" cy="1555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97193-D903-502C-4D96-D4DDD40F26F0}"/>
                  </a:ext>
                </a:extLst>
              </p:cNvPr>
              <p:cNvSpPr txBox="1"/>
              <p:nvPr/>
            </p:nvSpPr>
            <p:spPr>
              <a:xfrm>
                <a:off x="309563" y="5969851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47162E-BE7A-1333-9E4B-37A2D4BD35EB}"/>
                  </a:ext>
                </a:extLst>
              </p:cNvPr>
              <p:cNvSpPr txBox="1"/>
              <p:nvPr/>
            </p:nvSpPr>
            <p:spPr>
              <a:xfrm>
                <a:off x="309563" y="5529797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94E406-E440-3BB5-0327-A69C129E57EE}"/>
                  </a:ext>
                </a:extLst>
              </p:cNvPr>
              <p:cNvSpPr txBox="1"/>
              <p:nvPr/>
            </p:nvSpPr>
            <p:spPr>
              <a:xfrm>
                <a:off x="311242" y="5089742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E48A7F-866F-E7F3-729D-75A576A9FA4E}"/>
                  </a:ext>
                </a:extLst>
              </p:cNvPr>
              <p:cNvSpPr txBox="1"/>
              <p:nvPr/>
            </p:nvSpPr>
            <p:spPr>
              <a:xfrm>
                <a:off x="311242" y="4649687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60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2C8F99-C2B0-80C9-7CE3-28CA6E65F620}"/>
                  </a:ext>
                </a:extLst>
              </p:cNvPr>
              <p:cNvSpPr txBox="1"/>
              <p:nvPr/>
            </p:nvSpPr>
            <p:spPr>
              <a:xfrm>
                <a:off x="309563" y="4209632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80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6FD097-6C89-D898-9F91-F3AF62E4976B}"/>
                  </a:ext>
                </a:extLst>
              </p:cNvPr>
              <p:cNvSpPr txBox="1"/>
              <p:nvPr/>
            </p:nvSpPr>
            <p:spPr>
              <a:xfrm>
                <a:off x="309563" y="3769577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01B406F-4CFC-2F10-E29A-74ECAF9B8502}"/>
                  </a:ext>
                </a:extLst>
              </p:cNvPr>
              <p:cNvSpPr/>
              <p:nvPr/>
            </p:nvSpPr>
            <p:spPr>
              <a:xfrm>
                <a:off x="667994" y="6119755"/>
                <a:ext cx="2692746" cy="84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85EF80-E19C-319D-AF2E-9ACFD246FEDB}"/>
                  </a:ext>
                </a:extLst>
              </p:cNvPr>
              <p:cNvSpPr txBox="1"/>
              <p:nvPr/>
            </p:nvSpPr>
            <p:spPr>
              <a:xfrm>
                <a:off x="771544" y="6071490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1.5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F197611-8503-0BB8-E558-3F6F8C6930CE}"/>
                  </a:ext>
                </a:extLst>
              </p:cNvPr>
              <p:cNvSpPr txBox="1"/>
              <p:nvPr/>
            </p:nvSpPr>
            <p:spPr>
              <a:xfrm>
                <a:off x="1295547" y="6071490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2.5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1C890E-301A-328D-2087-761790135189}"/>
                  </a:ext>
                </a:extLst>
              </p:cNvPr>
              <p:cNvSpPr txBox="1"/>
              <p:nvPr/>
            </p:nvSpPr>
            <p:spPr>
              <a:xfrm>
                <a:off x="1819550" y="6071490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5D8330-3276-6AA5-9784-B854AE316305}"/>
                  </a:ext>
                </a:extLst>
              </p:cNvPr>
              <p:cNvSpPr txBox="1"/>
              <p:nvPr/>
            </p:nvSpPr>
            <p:spPr>
              <a:xfrm>
                <a:off x="2343553" y="6071490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4.5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B08C38-BC41-062F-4EFD-48A64C8B405A}"/>
                  </a:ext>
                </a:extLst>
              </p:cNvPr>
              <p:cNvSpPr txBox="1"/>
              <p:nvPr/>
            </p:nvSpPr>
            <p:spPr>
              <a:xfrm>
                <a:off x="2867557" y="6071490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5.5+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AB5D0A2-D627-6ABA-7286-9B31E5DFE492}"/>
                  </a:ext>
                </a:extLst>
              </p:cNvPr>
              <p:cNvSpPr/>
              <p:nvPr/>
            </p:nvSpPr>
            <p:spPr>
              <a:xfrm>
                <a:off x="667994" y="3790613"/>
                <a:ext cx="2795519" cy="2295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2B0A59-8FF2-4280-2A52-6EE3B0B05818}"/>
                  </a:ext>
                </a:extLst>
              </p:cNvPr>
              <p:cNvSpPr/>
              <p:nvPr/>
            </p:nvSpPr>
            <p:spPr>
              <a:xfrm>
                <a:off x="772650" y="3863360"/>
                <a:ext cx="495405" cy="2221705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A680EF7-6196-7F17-873F-B163571D9471}"/>
                  </a:ext>
                </a:extLst>
              </p:cNvPr>
              <p:cNvSpPr/>
              <p:nvPr/>
            </p:nvSpPr>
            <p:spPr>
              <a:xfrm>
                <a:off x="1296039" y="3868793"/>
                <a:ext cx="495405" cy="2216272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821627F-BDF0-83AA-B3BE-864FF009D0E2}"/>
                  </a:ext>
                </a:extLst>
              </p:cNvPr>
              <p:cNvSpPr/>
              <p:nvPr/>
            </p:nvSpPr>
            <p:spPr>
              <a:xfrm>
                <a:off x="1819428" y="3863360"/>
                <a:ext cx="495405" cy="2221705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B22B4EE-B626-0686-002E-3CD92B7417F6}"/>
                  </a:ext>
                </a:extLst>
              </p:cNvPr>
              <p:cNvSpPr/>
              <p:nvPr/>
            </p:nvSpPr>
            <p:spPr>
              <a:xfrm>
                <a:off x="2342817" y="3972836"/>
                <a:ext cx="495405" cy="211222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05D5738-AC48-4904-863D-5D12255B6550}"/>
                  </a:ext>
                </a:extLst>
              </p:cNvPr>
              <p:cNvSpPr/>
              <p:nvPr/>
            </p:nvSpPr>
            <p:spPr>
              <a:xfrm>
                <a:off x="2866207" y="3863360"/>
                <a:ext cx="495405" cy="2221705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B8850F9-0FEE-0B83-E45A-1AB69BA72141}"/>
                </a:ext>
              </a:extLst>
            </p:cNvPr>
            <p:cNvGrpSpPr/>
            <p:nvPr/>
          </p:nvGrpSpPr>
          <p:grpSpPr>
            <a:xfrm>
              <a:off x="3555858" y="3588389"/>
              <a:ext cx="3222429" cy="2760195"/>
              <a:chOff x="3793983" y="3699839"/>
              <a:chExt cx="3295650" cy="2822913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6F454EC-2B57-89A6-F11E-46AFD1E24314}"/>
                  </a:ext>
                </a:extLst>
              </p:cNvPr>
              <p:cNvSpPr/>
              <p:nvPr/>
            </p:nvSpPr>
            <p:spPr>
              <a:xfrm>
                <a:off x="3793983" y="3743330"/>
                <a:ext cx="3295650" cy="277942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03DD023-7F5F-79CB-9F8C-B6CC8B6F7CD2}"/>
                  </a:ext>
                </a:extLst>
              </p:cNvPr>
              <p:cNvGrpSpPr/>
              <p:nvPr/>
            </p:nvGrpSpPr>
            <p:grpSpPr>
              <a:xfrm>
                <a:off x="3829548" y="3805083"/>
                <a:ext cx="3219160" cy="2713034"/>
                <a:chOff x="3616393" y="1152609"/>
                <a:chExt cx="5188306" cy="4372585"/>
              </a:xfrm>
            </p:grpSpPr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111B573E-C179-C521-3B1B-3282A6528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51195" r="68"/>
                <a:stretch/>
              </p:blipFill>
              <p:spPr>
                <a:xfrm>
                  <a:off x="3616393" y="1152609"/>
                  <a:ext cx="5188306" cy="4372585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A18C850-F34A-638C-D1DD-86849AA456C7}"/>
                    </a:ext>
                  </a:extLst>
                </p:cNvPr>
                <p:cNvSpPr txBox="1"/>
                <p:nvPr/>
              </p:nvSpPr>
              <p:spPr>
                <a:xfrm>
                  <a:off x="6016633" y="3083707"/>
                  <a:ext cx="779841" cy="347230"/>
                </a:xfrm>
                <a:prstGeom prst="rect">
                  <a:avLst/>
                </a:prstGeom>
                <a:solidFill>
                  <a:srgbClr val="2F984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55.2%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501125A-DF1E-A868-5073-AFA7E6C4F32A}"/>
                    </a:ext>
                  </a:extLst>
                </p:cNvPr>
                <p:cNvSpPr txBox="1"/>
                <p:nvPr/>
              </p:nvSpPr>
              <p:spPr>
                <a:xfrm>
                  <a:off x="6946723" y="3083707"/>
                  <a:ext cx="779841" cy="347230"/>
                </a:xfrm>
                <a:prstGeom prst="rect">
                  <a:avLst/>
                </a:prstGeom>
                <a:solidFill>
                  <a:srgbClr val="D3EECD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15.9%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7791507-7F1C-FEDB-DBF3-B6E3ADC10FA0}"/>
                    </a:ext>
                  </a:extLst>
                </p:cNvPr>
                <p:cNvSpPr txBox="1"/>
                <p:nvPr/>
              </p:nvSpPr>
              <p:spPr>
                <a:xfrm>
                  <a:off x="7893959" y="3091327"/>
                  <a:ext cx="779841" cy="347230"/>
                </a:xfrm>
                <a:prstGeom prst="rect">
                  <a:avLst/>
                </a:prstGeom>
                <a:solidFill>
                  <a:srgbClr val="F3FAF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2.4%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50B0DE2-4442-BD09-0594-6446502E2952}"/>
                    </a:ext>
                  </a:extLst>
                </p:cNvPr>
                <p:cNvSpPr txBox="1"/>
                <p:nvPr/>
              </p:nvSpPr>
              <p:spPr>
                <a:xfrm>
                  <a:off x="5086543" y="3083707"/>
                  <a:ext cx="779841" cy="347230"/>
                </a:xfrm>
                <a:prstGeom prst="rect">
                  <a:avLst/>
                </a:prstGeom>
                <a:solidFill>
                  <a:srgbClr val="B2E0AC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25.3%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AC822D3-9FDE-9E83-554F-0496EB2E4493}"/>
                    </a:ext>
                  </a:extLst>
                </p:cNvPr>
                <p:cNvSpPr txBox="1"/>
                <p:nvPr/>
              </p:nvSpPr>
              <p:spPr>
                <a:xfrm>
                  <a:off x="4137403" y="3083707"/>
                  <a:ext cx="779841" cy="347230"/>
                </a:xfrm>
                <a:prstGeom prst="rect">
                  <a:avLst/>
                </a:prstGeom>
                <a:solidFill>
                  <a:srgbClr val="F6FCF4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0.9%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D4D9713-C105-6C5D-7286-F1A2E1EE4B1B}"/>
                    </a:ext>
                  </a:extLst>
                </p:cNvPr>
                <p:cNvSpPr txBox="1"/>
                <p:nvPr/>
              </p:nvSpPr>
              <p:spPr>
                <a:xfrm>
                  <a:off x="6016633" y="2339789"/>
                  <a:ext cx="779841" cy="347230"/>
                </a:xfrm>
                <a:prstGeom prst="rect">
                  <a:avLst/>
                </a:prstGeom>
                <a:solidFill>
                  <a:srgbClr val="D7EFD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14.6%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D64CB36-D7AA-C26F-FD56-6F008A7EB1F9}"/>
                    </a:ext>
                  </a:extLst>
                </p:cNvPr>
                <p:cNvSpPr txBox="1"/>
                <p:nvPr/>
              </p:nvSpPr>
              <p:spPr>
                <a:xfrm>
                  <a:off x="6946723" y="2339789"/>
                  <a:ext cx="779841" cy="347230"/>
                </a:xfrm>
                <a:prstGeom prst="rect">
                  <a:avLst/>
                </a:prstGeom>
                <a:solidFill>
                  <a:srgbClr val="F1FAEE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3.3%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E67B0A4-9A98-7971-0D27-6EB8D7690217}"/>
                    </a:ext>
                  </a:extLst>
                </p:cNvPr>
                <p:cNvSpPr txBox="1"/>
                <p:nvPr/>
              </p:nvSpPr>
              <p:spPr>
                <a:xfrm>
                  <a:off x="7893959" y="2347409"/>
                  <a:ext cx="779841" cy="347230"/>
                </a:xfrm>
                <a:prstGeom prst="rect">
                  <a:avLst/>
                </a:prstGeom>
                <a:solidFill>
                  <a:srgbClr val="F5FBF3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1.1%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2888AD4-230A-739C-45BF-C631E63B0180}"/>
                    </a:ext>
                  </a:extLst>
                </p:cNvPr>
                <p:cNvSpPr txBox="1"/>
                <p:nvPr/>
              </p:nvSpPr>
              <p:spPr>
                <a:xfrm>
                  <a:off x="5086543" y="2339789"/>
                  <a:ext cx="779841" cy="347230"/>
                </a:xfrm>
                <a:prstGeom prst="rect">
                  <a:avLst/>
                </a:prstGeom>
                <a:solidFill>
                  <a:srgbClr val="16803C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63.1%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FC48A0-120F-F10C-FBF0-F2F555CBE21F}"/>
                    </a:ext>
                  </a:extLst>
                </p:cNvPr>
                <p:cNvSpPr txBox="1"/>
                <p:nvPr/>
              </p:nvSpPr>
              <p:spPr>
                <a:xfrm>
                  <a:off x="4137403" y="2339789"/>
                  <a:ext cx="779841" cy="347230"/>
                </a:xfrm>
                <a:prstGeom prst="rect">
                  <a:avLst/>
                </a:prstGeom>
                <a:solidFill>
                  <a:srgbClr val="CFECC9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17.3%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0858EBD-38B5-D014-3307-038EDA0D42C0}"/>
                    </a:ext>
                  </a:extLst>
                </p:cNvPr>
                <p:cNvSpPr txBox="1"/>
                <p:nvPr/>
              </p:nvSpPr>
              <p:spPr>
                <a:xfrm>
                  <a:off x="6016633" y="4581069"/>
                  <a:ext cx="779841" cy="347230"/>
                </a:xfrm>
                <a:prstGeom prst="rect">
                  <a:avLst/>
                </a:prstGeom>
                <a:solidFill>
                  <a:srgbClr val="E6F5E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9.5%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210BC52-A0E7-2B48-1079-1E6624F44836}"/>
                    </a:ext>
                  </a:extLst>
                </p:cNvPr>
                <p:cNvSpPr txBox="1"/>
                <p:nvPr/>
              </p:nvSpPr>
              <p:spPr>
                <a:xfrm>
                  <a:off x="6946723" y="4581069"/>
                  <a:ext cx="779841" cy="347230"/>
                </a:xfrm>
                <a:prstGeom prst="rect">
                  <a:avLst/>
                </a:prstGeom>
                <a:solidFill>
                  <a:srgbClr val="70C274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40.5%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A23BC38-5B39-7A6B-D8E1-62E8D06FACC4}"/>
                    </a:ext>
                  </a:extLst>
                </p:cNvPr>
                <p:cNvSpPr txBox="1"/>
                <p:nvPr/>
              </p:nvSpPr>
              <p:spPr>
                <a:xfrm>
                  <a:off x="7893959" y="4588688"/>
                  <a:ext cx="779841" cy="347230"/>
                </a:xfrm>
                <a:prstGeom prst="rect">
                  <a:avLst/>
                </a:prstGeom>
                <a:solidFill>
                  <a:srgbClr val="48AE6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48.3%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5A09AF5-7B82-DD30-E827-B07DF781E40C}"/>
                    </a:ext>
                  </a:extLst>
                </p:cNvPr>
                <p:cNvSpPr txBox="1"/>
                <p:nvPr/>
              </p:nvSpPr>
              <p:spPr>
                <a:xfrm>
                  <a:off x="5086543" y="4581069"/>
                  <a:ext cx="779841" cy="347230"/>
                </a:xfrm>
                <a:prstGeom prst="rect">
                  <a:avLst/>
                </a:prstGeom>
                <a:solidFill>
                  <a:srgbClr val="F5FBF3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1.1%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8080A85-A426-1C9D-C10A-83FF22703E7B}"/>
                    </a:ext>
                  </a:extLst>
                </p:cNvPr>
                <p:cNvSpPr txBox="1"/>
                <p:nvPr/>
              </p:nvSpPr>
              <p:spPr>
                <a:xfrm>
                  <a:off x="4137403" y="4581069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0.3%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233F799-462B-B115-B102-E5B13952FDD3}"/>
                    </a:ext>
                  </a:extLst>
                </p:cNvPr>
                <p:cNvSpPr txBox="1"/>
                <p:nvPr/>
              </p:nvSpPr>
              <p:spPr>
                <a:xfrm>
                  <a:off x="6016633" y="3827626"/>
                  <a:ext cx="779841" cy="347230"/>
                </a:xfrm>
                <a:prstGeom prst="rect">
                  <a:avLst/>
                </a:prstGeom>
                <a:solidFill>
                  <a:srgbClr val="9FD899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30.3%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9EEDC45-8F03-070C-92E4-B8B84D5F88F5}"/>
                    </a:ext>
                  </a:extLst>
                </p:cNvPr>
                <p:cNvSpPr txBox="1"/>
                <p:nvPr/>
              </p:nvSpPr>
              <p:spPr>
                <a:xfrm>
                  <a:off x="6946723" y="3827626"/>
                  <a:ext cx="779841" cy="347230"/>
                </a:xfrm>
                <a:prstGeom prst="rect">
                  <a:avLst/>
                </a:prstGeom>
                <a:solidFill>
                  <a:srgbClr val="4BB062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47.4%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7688F7B-58FC-DEB0-5152-F0B855369666}"/>
                    </a:ext>
                  </a:extLst>
                </p:cNvPr>
                <p:cNvSpPr txBox="1"/>
                <p:nvPr/>
              </p:nvSpPr>
              <p:spPr>
                <a:xfrm>
                  <a:off x="7893959" y="3835246"/>
                  <a:ext cx="779841" cy="347230"/>
                </a:xfrm>
                <a:prstGeom prst="rect">
                  <a:avLst/>
                </a:prstGeom>
                <a:solidFill>
                  <a:srgbClr val="CCEBC6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18.1%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9E7BA70-B528-688D-7657-3EB1CB5E0F22}"/>
                    </a:ext>
                  </a:extLst>
                </p:cNvPr>
                <p:cNvSpPr txBox="1"/>
                <p:nvPr/>
              </p:nvSpPr>
              <p:spPr>
                <a:xfrm>
                  <a:off x="5086543" y="3827626"/>
                  <a:ext cx="779841" cy="347230"/>
                </a:xfrm>
                <a:prstGeom prst="rect">
                  <a:avLst/>
                </a:prstGeom>
                <a:solidFill>
                  <a:srgbClr val="F0F9ED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3.9%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AE92A87-3F0A-1256-E406-B304CCB874CA}"/>
                    </a:ext>
                  </a:extLst>
                </p:cNvPr>
                <p:cNvSpPr txBox="1"/>
                <p:nvPr/>
              </p:nvSpPr>
              <p:spPr>
                <a:xfrm>
                  <a:off x="4137403" y="3827626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0.3%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E66B6AA-1754-8F06-0034-94A5F7DE2718}"/>
                    </a:ext>
                  </a:extLst>
                </p:cNvPr>
                <p:cNvSpPr txBox="1"/>
                <p:nvPr/>
              </p:nvSpPr>
              <p:spPr>
                <a:xfrm>
                  <a:off x="6016633" y="1595870"/>
                  <a:ext cx="779841" cy="347230"/>
                </a:xfrm>
                <a:prstGeom prst="rect">
                  <a:avLst/>
                </a:prstGeom>
                <a:solidFill>
                  <a:srgbClr val="F5FBF2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1.2%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CAED1C-B4D3-21EF-CAFC-4C619EEEF312}"/>
                    </a:ext>
                  </a:extLst>
                </p:cNvPr>
                <p:cNvSpPr txBox="1"/>
                <p:nvPr/>
              </p:nvSpPr>
              <p:spPr>
                <a:xfrm>
                  <a:off x="6946723" y="1595870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0.0%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07E115-C988-8F80-A0FA-60B92D99CC52}"/>
                    </a:ext>
                  </a:extLst>
                </p:cNvPr>
                <p:cNvSpPr txBox="1"/>
                <p:nvPr/>
              </p:nvSpPr>
              <p:spPr>
                <a:xfrm>
                  <a:off x="7893959" y="1603492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500"/>
                  </a:lvl1pPr>
                </a:lstStyle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0.0%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0DED701-F3B9-B69E-B3C4-EFC49437187A}"/>
                    </a:ext>
                  </a:extLst>
                </p:cNvPr>
                <p:cNvSpPr txBox="1"/>
                <p:nvPr/>
              </p:nvSpPr>
              <p:spPr>
                <a:xfrm>
                  <a:off x="5086543" y="1595870"/>
                  <a:ext cx="779841" cy="347230"/>
                </a:xfrm>
                <a:prstGeom prst="rect">
                  <a:avLst/>
                </a:prstGeom>
                <a:solidFill>
                  <a:srgbClr val="CAEAC3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19.0%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3819F05-6FD9-DFDD-AD87-EE0BC2E4DB14}"/>
                    </a:ext>
                  </a:extLst>
                </p:cNvPr>
                <p:cNvSpPr txBox="1"/>
                <p:nvPr/>
              </p:nvSpPr>
              <p:spPr>
                <a:xfrm>
                  <a:off x="4137403" y="1595870"/>
                  <a:ext cx="779841" cy="347230"/>
                </a:xfrm>
                <a:prstGeom prst="rect">
                  <a:avLst/>
                </a:prstGeom>
                <a:solidFill>
                  <a:srgbClr val="00441B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79.2%</a:t>
                  </a:r>
                </a:p>
              </p:txBody>
            </p:sp>
          </p:grpSp>
          <p:pic>
            <p:nvPicPr>
              <p:cNvPr id="18" name="Picture 17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465D50EF-A46D-1C32-FA78-1E9420D7F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87"/>
              <a:stretch/>
            </p:blipFill>
            <p:spPr>
              <a:xfrm>
                <a:off x="3812118" y="3799873"/>
                <a:ext cx="3231166" cy="270094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3DFE55-D6E5-C3A1-97C1-6F60656A3071}"/>
                  </a:ext>
                </a:extLst>
              </p:cNvPr>
              <p:cNvSpPr txBox="1"/>
              <p:nvPr/>
            </p:nvSpPr>
            <p:spPr>
              <a:xfrm>
                <a:off x="5303689" y="4979630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100%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22ADEB-6B9B-D1F9-A2B3-2489CC5671ED}"/>
                  </a:ext>
                </a:extLst>
              </p:cNvPr>
              <p:cNvSpPr txBox="1"/>
              <p:nvPr/>
            </p:nvSpPr>
            <p:spPr>
              <a:xfrm>
                <a:off x="5899727" y="497963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1E9A17-3E54-5E2B-7B3A-EF4652EB8CB7}"/>
                  </a:ext>
                </a:extLst>
              </p:cNvPr>
              <p:cNvSpPr txBox="1"/>
              <p:nvPr/>
            </p:nvSpPr>
            <p:spPr>
              <a:xfrm>
                <a:off x="6495763" y="497963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0E459B-83D9-6085-7FF6-4BC3C9568474}"/>
                  </a:ext>
                </a:extLst>
              </p:cNvPr>
              <p:cNvSpPr txBox="1"/>
              <p:nvPr/>
            </p:nvSpPr>
            <p:spPr>
              <a:xfrm>
                <a:off x="4707651" y="497963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B0B54C-AB00-F198-67F4-4FD93331B763}"/>
                  </a:ext>
                </a:extLst>
              </p:cNvPr>
              <p:cNvSpPr txBox="1"/>
              <p:nvPr/>
            </p:nvSpPr>
            <p:spPr>
              <a:xfrm>
                <a:off x="4111613" y="497963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89313-9D18-FA06-8723-792422EEFE1C}"/>
                  </a:ext>
                </a:extLst>
              </p:cNvPr>
              <p:cNvSpPr txBox="1"/>
              <p:nvPr/>
            </p:nvSpPr>
            <p:spPr>
              <a:xfrm>
                <a:off x="5303689" y="450191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A3D90F-4323-2193-4A2A-F46422CA93FA}"/>
                  </a:ext>
                </a:extLst>
              </p:cNvPr>
              <p:cNvSpPr txBox="1"/>
              <p:nvPr/>
            </p:nvSpPr>
            <p:spPr>
              <a:xfrm>
                <a:off x="5899727" y="450191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ECA6A3-F3F9-1191-C4CF-4E26C0019E12}"/>
                  </a:ext>
                </a:extLst>
              </p:cNvPr>
              <p:cNvSpPr txBox="1"/>
              <p:nvPr/>
            </p:nvSpPr>
            <p:spPr>
              <a:xfrm>
                <a:off x="6495763" y="450191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B95A-CDAB-4FAC-BE1D-1DCBC3195B06}"/>
                  </a:ext>
                </a:extLst>
              </p:cNvPr>
              <p:cNvSpPr txBox="1"/>
              <p:nvPr/>
            </p:nvSpPr>
            <p:spPr>
              <a:xfrm>
                <a:off x="4707651" y="4501916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100%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4AB507-2187-C95A-A111-DAD550149DE9}"/>
                  </a:ext>
                </a:extLst>
              </p:cNvPr>
              <p:cNvSpPr txBox="1"/>
              <p:nvPr/>
            </p:nvSpPr>
            <p:spPr>
              <a:xfrm>
                <a:off x="4111613" y="450191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B8DD0F-F79E-7519-7661-E0E072EDBDC6}"/>
                  </a:ext>
                </a:extLst>
              </p:cNvPr>
              <p:cNvSpPr txBox="1"/>
              <p:nvPr/>
            </p:nvSpPr>
            <p:spPr>
              <a:xfrm>
                <a:off x="5303689" y="5936796"/>
                <a:ext cx="483864" cy="215444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6315D6-4B5E-86C5-3DC3-8530A7779A1B}"/>
                  </a:ext>
                </a:extLst>
              </p:cNvPr>
              <p:cNvSpPr txBox="1"/>
              <p:nvPr/>
            </p:nvSpPr>
            <p:spPr>
              <a:xfrm>
                <a:off x="5899727" y="593766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C93FE2-29AA-7246-613E-C0B5054CB1A8}"/>
                  </a:ext>
                </a:extLst>
              </p:cNvPr>
              <p:cNvSpPr txBox="1"/>
              <p:nvPr/>
            </p:nvSpPr>
            <p:spPr>
              <a:xfrm>
                <a:off x="6495763" y="5937666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100%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C6A7A02-EB18-A78D-9D38-F16CDFA6F986}"/>
                  </a:ext>
                </a:extLst>
              </p:cNvPr>
              <p:cNvSpPr txBox="1"/>
              <p:nvPr/>
            </p:nvSpPr>
            <p:spPr>
              <a:xfrm>
                <a:off x="4707651" y="593766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F5A458-B042-75BF-AB02-8D639E5D16E8}"/>
                  </a:ext>
                </a:extLst>
              </p:cNvPr>
              <p:cNvSpPr txBox="1"/>
              <p:nvPr/>
            </p:nvSpPr>
            <p:spPr>
              <a:xfrm>
                <a:off x="4111613" y="593766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A7955A7-7285-B08C-BE64-3D55AA648CF8}"/>
                  </a:ext>
                </a:extLst>
              </p:cNvPr>
              <p:cNvSpPr txBox="1"/>
              <p:nvPr/>
            </p:nvSpPr>
            <p:spPr>
              <a:xfrm>
                <a:off x="5303689" y="5457344"/>
                <a:ext cx="483864" cy="215444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1CFAD7-8249-2D48-430B-2DA59FA02927}"/>
                  </a:ext>
                </a:extLst>
              </p:cNvPr>
              <p:cNvSpPr txBox="1"/>
              <p:nvPr/>
            </p:nvSpPr>
            <p:spPr>
              <a:xfrm>
                <a:off x="5899727" y="5458214"/>
                <a:ext cx="492116" cy="220339"/>
              </a:xfrm>
              <a:prstGeom prst="rect">
                <a:avLst/>
              </a:prstGeom>
              <a:solidFill>
                <a:srgbClr val="C9874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91.0%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955782-AA14-2181-2035-DF506A44A0C9}"/>
                  </a:ext>
                </a:extLst>
              </p:cNvPr>
              <p:cNvSpPr txBox="1"/>
              <p:nvPr/>
            </p:nvSpPr>
            <p:spPr>
              <a:xfrm>
                <a:off x="6495763" y="5458214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10237C-4714-3DC5-D8D6-C00ED3809D3C}"/>
                  </a:ext>
                </a:extLst>
              </p:cNvPr>
              <p:cNvSpPr txBox="1"/>
              <p:nvPr/>
            </p:nvSpPr>
            <p:spPr>
              <a:xfrm>
                <a:off x="4707651" y="5458214"/>
                <a:ext cx="483864" cy="213705"/>
              </a:xfrm>
              <a:prstGeom prst="rect">
                <a:avLst/>
              </a:prstGeom>
              <a:solidFill>
                <a:srgbClr val="FCF7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9.0%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5EEF67-C27D-3C6A-BDA0-2B9ED2E0D31B}"/>
                  </a:ext>
                </a:extLst>
              </p:cNvPr>
              <p:cNvSpPr txBox="1"/>
              <p:nvPr/>
            </p:nvSpPr>
            <p:spPr>
              <a:xfrm>
                <a:off x="4111613" y="5458214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BE9477D-9580-1289-9344-31E6F66840C1}"/>
                  </a:ext>
                </a:extLst>
              </p:cNvPr>
              <p:cNvSpPr txBox="1"/>
              <p:nvPr/>
            </p:nvSpPr>
            <p:spPr>
              <a:xfrm>
                <a:off x="5303689" y="402420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672201-A15E-1C6A-8569-A7E378231359}"/>
                  </a:ext>
                </a:extLst>
              </p:cNvPr>
              <p:cNvSpPr txBox="1"/>
              <p:nvPr/>
            </p:nvSpPr>
            <p:spPr>
              <a:xfrm>
                <a:off x="5899727" y="402420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2FD2827-B056-2359-E404-827EA41F80AF}"/>
                  </a:ext>
                </a:extLst>
              </p:cNvPr>
              <p:cNvSpPr txBox="1"/>
              <p:nvPr/>
            </p:nvSpPr>
            <p:spPr>
              <a:xfrm>
                <a:off x="6495763" y="402420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63CA6-2F85-DE3F-EDB6-1708DAC735A1}"/>
                  </a:ext>
                </a:extLst>
              </p:cNvPr>
              <p:cNvSpPr txBox="1"/>
              <p:nvPr/>
            </p:nvSpPr>
            <p:spPr>
              <a:xfrm>
                <a:off x="4707651" y="402420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0.0%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05B3BD-17EE-3A97-632F-02B8917EAD2C}"/>
                  </a:ext>
                </a:extLst>
              </p:cNvPr>
              <p:cNvSpPr txBox="1"/>
              <p:nvPr/>
            </p:nvSpPr>
            <p:spPr>
              <a:xfrm>
                <a:off x="4111613" y="4024202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100%</a:t>
                </a: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A167F264-8CE3-7872-A963-81825C47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7059" t="90806" r="1389" b="481"/>
              <a:stretch/>
            </p:blipFill>
            <p:spPr>
              <a:xfrm>
                <a:off x="4176148" y="6266353"/>
                <a:ext cx="2744480" cy="234459"/>
              </a:xfrm>
              <a:prstGeom prst="round2DiagRect">
                <a:avLst>
                  <a:gd name="adj1" fmla="val 0"/>
                  <a:gd name="adj2" fmla="val 0"/>
                </a:avLst>
              </a:prstGeom>
              <a:ln w="88900" cap="sq">
                <a:noFill/>
                <a:miter lim="800000"/>
              </a:ln>
              <a:effectLst/>
              <a:scene3d>
                <a:camera prst="orthographicFront"/>
                <a:lightRig rig="threePt" dir="t"/>
              </a:scene3d>
              <a:sp3d prstMaterial="matte"/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EB9EC04-6200-362F-7E69-5E9AB66173B7}"/>
                  </a:ext>
                </a:extLst>
              </p:cNvPr>
              <p:cNvSpPr/>
              <p:nvPr/>
            </p:nvSpPr>
            <p:spPr>
              <a:xfrm>
                <a:off x="4252863" y="3791221"/>
                <a:ext cx="2594394" cy="1208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9E1ED3-88F4-E9AE-E5F9-6282B0635194}"/>
                  </a:ext>
                </a:extLst>
              </p:cNvPr>
              <p:cNvSpPr txBox="1"/>
              <p:nvPr/>
            </p:nvSpPr>
            <p:spPr>
              <a:xfrm>
                <a:off x="4199300" y="3699839"/>
                <a:ext cx="26981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Deer Age Estimation: CNN Confusion Matrix</a:t>
                </a:r>
              </a:p>
            </p:txBody>
          </p:sp>
        </p:grp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37CE46CC-B1C2-F93D-105E-EBD8BDD3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639" t="1963" r="44727" b="3688"/>
            <a:stretch/>
          </p:blipFill>
          <p:spPr>
            <a:xfrm>
              <a:off x="3598072" y="3708400"/>
              <a:ext cx="238126" cy="2578100"/>
            </a:xfrm>
            <a:prstGeom prst="round2DiagRect">
              <a:avLst>
                <a:gd name="adj1" fmla="val 0"/>
                <a:gd name="adj2" fmla="val 0"/>
              </a:avLst>
            </a:prstGeom>
            <a:blipFill dpi="0"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</p:spPr>
        </p:pic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A9049B81-4C8F-7D1D-665C-923984E79632}"/>
              </a:ext>
            </a:extLst>
          </p:cNvPr>
          <p:cNvSpPr txBox="1"/>
          <p:nvPr/>
        </p:nvSpPr>
        <p:spPr>
          <a:xfrm>
            <a:off x="261939" y="3714339"/>
            <a:ext cx="6500812" cy="3632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Model performance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3DA69-FDBC-068D-5811-4F7E8F56D7A2}"/>
              </a:ext>
            </a:extLst>
          </p:cNvPr>
          <p:cNvSpPr txBox="1"/>
          <p:nvPr/>
        </p:nvSpPr>
        <p:spPr>
          <a:xfrm>
            <a:off x="261939" y="657128"/>
            <a:ext cx="6500812" cy="3632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Reader performance</a:t>
            </a: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E4089336-5697-F276-7B17-E61FCB432918}"/>
              </a:ext>
            </a:extLst>
          </p:cNvPr>
          <p:cNvSpPr/>
          <p:nvPr/>
        </p:nvSpPr>
        <p:spPr>
          <a:xfrm>
            <a:off x="6886575" y="337687"/>
            <a:ext cx="5305425" cy="61826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Attention maps are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created by the model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, showing features it uses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1.5 yr olds – attention is placed on the neck and chest, a common characteristic noted by 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2.5 yr olds – attention is still placed on the neck and chest, common to written justifications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5.5 yr olds – attention is placed on the stomach region, matching AgeThis! survey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model is extract purely biological features regardless of background, pose, or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model’s accuracy is notably greater than accuracies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One interesting exception is the model’s mistaking a 4.5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y.o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. buck for 2.5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y.o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. buck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(9.0% mistake rate for the model,</a:t>
            </a:r>
            <a:b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3.9% mistake rate for readers)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C6DDAC6-3A84-80B5-534F-DC008CB24993}"/>
              </a:ext>
            </a:extLst>
          </p:cNvPr>
          <p:cNvSpPr/>
          <p:nvPr/>
        </p:nvSpPr>
        <p:spPr>
          <a:xfrm>
            <a:off x="4394200" y="5581650"/>
            <a:ext cx="571500" cy="438150"/>
          </a:xfrm>
          <a:prstGeom prst="rect">
            <a:avLst/>
          </a:prstGeom>
          <a:noFill/>
          <a:ln>
            <a:solidFill>
              <a:srgbClr val="C378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6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84C8EA-DEE4-BE56-08A3-01AFA97EE46D}"/>
              </a:ext>
            </a:extLst>
          </p:cNvPr>
          <p:cNvSpPr/>
          <p:nvPr/>
        </p:nvSpPr>
        <p:spPr>
          <a:xfrm>
            <a:off x="6872640" y="1026121"/>
            <a:ext cx="5305425" cy="480575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tool, AgeMyDeer, is available for use at:</a:t>
            </a:r>
            <a:b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               </a:t>
            </a:r>
            <a:r>
              <a:rPr lang="en-US" dirty="0">
                <a:solidFill>
                  <a:srgbClr val="0000FF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www.agemydeer.com</a:t>
            </a:r>
            <a:endParaRPr lang="en-US" dirty="0">
              <a:solidFill>
                <a:srgbClr val="0000FF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website provides two image-based aging capabilities: trail camera and jawbone.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Readers can drag and drop any deer photo (color or grayscale) into the image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52898B-65E2-425E-A6B8-4EC0C7F7EA0B}"/>
              </a:ext>
            </a:extLst>
          </p:cNvPr>
          <p:cNvGrpSpPr/>
          <p:nvPr/>
        </p:nvGrpSpPr>
        <p:grpSpPr>
          <a:xfrm>
            <a:off x="339203" y="800100"/>
            <a:ext cx="6375391" cy="3562194"/>
            <a:chOff x="243005" y="800100"/>
            <a:chExt cx="6375391" cy="35621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F1D69D-5FDA-FD3A-FEC2-9C1EC1695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409" t="3731" r="15407" b="15472"/>
            <a:stretch/>
          </p:blipFill>
          <p:spPr>
            <a:xfrm>
              <a:off x="2361067" y="800100"/>
              <a:ext cx="4257329" cy="3509666"/>
            </a:xfrm>
            <a:prstGeom prst="roundRect">
              <a:avLst>
                <a:gd name="adj" fmla="val 4198"/>
              </a:avLst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</p:pic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3E23C62-DFAA-5C42-D6C6-9EEC23C112E6}"/>
                </a:ext>
              </a:extLst>
            </p:cNvPr>
            <p:cNvSpPr/>
            <p:nvPr/>
          </p:nvSpPr>
          <p:spPr>
            <a:xfrm rot="5400000">
              <a:off x="2116221" y="3340279"/>
              <a:ext cx="226416" cy="177443"/>
            </a:xfrm>
            <a:prstGeom prst="triangle">
              <a:avLst/>
            </a:prstGeom>
            <a:solidFill>
              <a:schemeClr val="accent1">
                <a:alpha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13" name="Picture 12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B45BFD30-F710-9829-C5AB-C3180B877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89" t="22650" r="50470" b="58752"/>
            <a:stretch/>
          </p:blipFill>
          <p:spPr>
            <a:xfrm>
              <a:off x="243005" y="2495706"/>
              <a:ext cx="1863818" cy="1866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21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18D1D0-A80D-3542-9394-6C972DEB7BCE}"/>
              </a:ext>
            </a:extLst>
          </p:cNvPr>
          <p:cNvSpPr/>
          <p:nvPr/>
        </p:nvSpPr>
        <p:spPr>
          <a:xfrm>
            <a:off x="6872640" y="1026121"/>
            <a:ext cx="5305425" cy="480575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tool, AgeMyDeer, is available for use at:</a:t>
            </a:r>
            <a:b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               </a:t>
            </a:r>
            <a:r>
              <a:rPr lang="en-US" dirty="0">
                <a:solidFill>
                  <a:srgbClr val="0000FF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www.agemydeer.com</a:t>
            </a:r>
            <a:endParaRPr lang="en-US" dirty="0">
              <a:solidFill>
                <a:srgbClr val="0000FF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website provides two image-based aging capabilities: trail camera and jawbone.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Readers can drag and drop any deer photo (color or grayscale) into the image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image is uploaded and the reader is asked to choose a square crop for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641CD4-2609-33B2-3346-CC592E65FE7C}"/>
              </a:ext>
            </a:extLst>
          </p:cNvPr>
          <p:cNvGrpSpPr/>
          <p:nvPr/>
        </p:nvGrpSpPr>
        <p:grpSpPr>
          <a:xfrm>
            <a:off x="339203" y="800100"/>
            <a:ext cx="6375391" cy="5972176"/>
            <a:chOff x="243005" y="800100"/>
            <a:chExt cx="6375391" cy="59721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517F1EA-BBA3-8FFF-8FB8-B84C0466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409" t="3731" r="15407" b="15472"/>
            <a:stretch/>
          </p:blipFill>
          <p:spPr>
            <a:xfrm>
              <a:off x="2361067" y="800100"/>
              <a:ext cx="4257329" cy="3509666"/>
            </a:xfrm>
            <a:prstGeom prst="roundRect">
              <a:avLst>
                <a:gd name="adj" fmla="val 4198"/>
              </a:avLst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0F84BA5-D69F-6146-DF55-10E3DD5308E9}"/>
                </a:ext>
              </a:extLst>
            </p:cNvPr>
            <p:cNvSpPr/>
            <p:nvPr/>
          </p:nvSpPr>
          <p:spPr>
            <a:xfrm rot="5400000">
              <a:off x="2116221" y="3340279"/>
              <a:ext cx="226416" cy="177443"/>
            </a:xfrm>
            <a:prstGeom prst="triangle">
              <a:avLst/>
            </a:prstGeom>
            <a:solidFill>
              <a:schemeClr val="accent1">
                <a:alpha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3" name="Picture 2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395D8D77-1358-1D09-A558-BB108DE90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89" t="22650" r="50470" b="58752"/>
            <a:stretch/>
          </p:blipFill>
          <p:spPr>
            <a:xfrm>
              <a:off x="243005" y="2495706"/>
              <a:ext cx="1863818" cy="18665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D2EBF8-0DCA-00A4-FFCC-7970EE8D5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435" t="1913" r="5623" b="1525"/>
            <a:stretch/>
          </p:blipFill>
          <p:spPr>
            <a:xfrm>
              <a:off x="2352034" y="1343026"/>
              <a:ext cx="4266362" cy="5429250"/>
            </a:xfrm>
            <a:prstGeom prst="roundRect">
              <a:avLst>
                <a:gd name="adj" fmla="val 4198"/>
              </a:avLst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677AE2-94D1-9704-5890-97FA5C5A7F39}"/>
              </a:ext>
            </a:extLst>
          </p:cNvPr>
          <p:cNvCxnSpPr/>
          <p:nvPr/>
        </p:nvCxnSpPr>
        <p:spPr>
          <a:xfrm>
            <a:off x="181156" y="1104900"/>
            <a:ext cx="0" cy="600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22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7D385-6DAE-2B5C-6F3A-DCCADC67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03" y="2030804"/>
            <a:ext cx="6375391" cy="279639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65E3B9-FFA8-A75D-1B95-6CF473170763}"/>
              </a:ext>
            </a:extLst>
          </p:cNvPr>
          <p:cNvSpPr/>
          <p:nvPr/>
        </p:nvSpPr>
        <p:spPr>
          <a:xfrm>
            <a:off x="6872640" y="1026121"/>
            <a:ext cx="5305425" cy="40316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tool, AgeMyDeer, is available for use at:</a:t>
            </a:r>
            <a:b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               </a:t>
            </a:r>
            <a:r>
              <a:rPr lang="en-US" dirty="0">
                <a:solidFill>
                  <a:srgbClr val="0000FF"/>
                </a:solidFill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www.agemydeer.com</a:t>
            </a:r>
            <a:endParaRPr lang="en-US" dirty="0">
              <a:solidFill>
                <a:srgbClr val="0000FF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website provides two image-based aging capabilities: trail camera and jawbone.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Readers can drag and drop any deer photo (color or grayscale) into the image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image is uploaded and the reader is asked to choose a square crop for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In less than 15 seconds, the cropped image is displayed with a predicted age and confidence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716C1D-39AA-4DC9-9DCF-B64D9C03AF11}"/>
              </a:ext>
            </a:extLst>
          </p:cNvPr>
          <p:cNvCxnSpPr/>
          <p:nvPr/>
        </p:nvCxnSpPr>
        <p:spPr>
          <a:xfrm>
            <a:off x="181156" y="1104900"/>
            <a:ext cx="0" cy="600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64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13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65E3B9-FFA8-A75D-1B95-6CF473170763}"/>
              </a:ext>
            </a:extLst>
          </p:cNvPr>
          <p:cNvSpPr/>
          <p:nvPr/>
        </p:nvSpPr>
        <p:spPr>
          <a:xfrm>
            <a:off x="6872640" y="1026121"/>
            <a:ext cx="5305425" cy="40316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AgeMyDeer is the first </a:t>
            </a:r>
            <a:r>
              <a:rPr lang="en-US">
                <a:solidFill>
                  <a:schemeClr val="tx1"/>
                </a:solidFill>
                <a:latin typeface="Georgia" panose="02040502050405020303" pitchFamily="18" charset="0"/>
              </a:rPr>
              <a:t>machine learning model 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97153-89E6-C454-F15B-5C81F1BB06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657" y="722661"/>
            <a:ext cx="3603343" cy="279206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03C7FD-D6F5-57A3-7E3E-FE72EEFDDD48}"/>
              </a:ext>
            </a:extLst>
          </p:cNvPr>
          <p:cNvGrpSpPr/>
          <p:nvPr/>
        </p:nvGrpSpPr>
        <p:grpSpPr>
          <a:xfrm>
            <a:off x="3562350" y="2380670"/>
            <a:ext cx="3198485" cy="4477330"/>
            <a:chOff x="2352034" y="800100"/>
            <a:chExt cx="4266362" cy="59721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71F0D6-F6FF-8F1B-BB72-29CC78502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409" t="3731" r="15407" b="15472"/>
            <a:stretch/>
          </p:blipFill>
          <p:spPr>
            <a:xfrm>
              <a:off x="2361067" y="800100"/>
              <a:ext cx="4257329" cy="3509666"/>
            </a:xfrm>
            <a:prstGeom prst="roundRect">
              <a:avLst>
                <a:gd name="adj" fmla="val 4198"/>
              </a:avLst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2B01DC-3D6B-B3A1-8D27-B80AE43DB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435" t="1913" r="5623" b="1525"/>
            <a:stretch/>
          </p:blipFill>
          <p:spPr>
            <a:xfrm>
              <a:off x="2352034" y="1343026"/>
              <a:ext cx="4266362" cy="5429250"/>
            </a:xfrm>
            <a:prstGeom prst="roundRect">
              <a:avLst>
                <a:gd name="adj" fmla="val 4198"/>
              </a:avLst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25C18E-3FD7-CADC-F1CB-BD06F6AB38F7}"/>
              </a:ext>
            </a:extLst>
          </p:cNvPr>
          <p:cNvSpPr/>
          <p:nvPr/>
        </p:nvSpPr>
        <p:spPr>
          <a:xfrm>
            <a:off x="930697" y="3514725"/>
            <a:ext cx="2638425" cy="1219200"/>
          </a:xfrm>
          <a:custGeom>
            <a:avLst/>
            <a:gdLst>
              <a:gd name="connsiteX0" fmla="*/ 0 w 2638425"/>
              <a:gd name="connsiteY0" fmla="*/ 0 h 552450"/>
              <a:gd name="connsiteX1" fmla="*/ 0 w 2638425"/>
              <a:gd name="connsiteY1" fmla="*/ 552450 h 552450"/>
              <a:gd name="connsiteX2" fmla="*/ 2638425 w 2638425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8425" h="552450">
                <a:moveTo>
                  <a:pt x="0" y="0"/>
                </a:moveTo>
                <a:lnTo>
                  <a:pt x="0" y="552450"/>
                </a:lnTo>
                <a:lnTo>
                  <a:pt x="2638425" y="552450"/>
                </a:lnTo>
              </a:path>
            </a:pathLst>
          </a:custGeom>
          <a:noFill/>
          <a:ln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40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10E863-836A-DFF1-A29D-382EEB9A0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560818"/>
              </p:ext>
            </p:extLst>
          </p:nvPr>
        </p:nvGraphicFramePr>
        <p:xfrm>
          <a:off x="2336503" y="5761991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49DA0E-C4FA-5338-A4F4-07E253FF3D63}"/>
              </a:ext>
            </a:extLst>
          </p:cNvPr>
          <p:cNvSpPr/>
          <p:nvPr/>
        </p:nvSpPr>
        <p:spPr>
          <a:xfrm>
            <a:off x="815898" y="876124"/>
            <a:ext cx="100965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6DC885-B2D0-3461-7ABD-35949133C553}"/>
              </a:ext>
            </a:extLst>
          </p:cNvPr>
          <p:cNvGrpSpPr/>
          <p:nvPr/>
        </p:nvGrpSpPr>
        <p:grpSpPr>
          <a:xfrm>
            <a:off x="1131868" y="1111950"/>
            <a:ext cx="6314915" cy="4962131"/>
            <a:chOff x="446068" y="759525"/>
            <a:chExt cx="6314915" cy="4962131"/>
          </a:xfrm>
        </p:grpSpPr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974D5D7D-90CD-B5B7-2681-4FA90BE8A345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5400000">
              <a:off x="2537907" y="1906502"/>
              <a:ext cx="404556" cy="2162117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67F5A57C-8F70-BCA8-1797-55F506ABF380}"/>
                </a:ext>
              </a:extLst>
            </p:cNvPr>
            <p:cNvCxnSpPr>
              <a:cxnSpLocks/>
              <a:stCxn id="22" idx="2"/>
              <a:endCxn id="16" idx="0"/>
            </p:cNvCxnSpPr>
            <p:nvPr/>
          </p:nvCxnSpPr>
          <p:spPr>
            <a:xfrm rot="16200000" flipH="1">
              <a:off x="4704025" y="1902499"/>
              <a:ext cx="404555" cy="2170119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495A41-A733-7EEA-5D5E-06A61E0B92C4}"/>
                </a:ext>
              </a:extLst>
            </p:cNvPr>
            <p:cNvCxnSpPr>
              <a:cxnSpLocks/>
              <a:stCxn id="22" idx="2"/>
              <a:endCxn id="12" idx="0"/>
            </p:cNvCxnSpPr>
            <p:nvPr/>
          </p:nvCxnSpPr>
          <p:spPr>
            <a:xfrm>
              <a:off x="3821243" y="2785282"/>
              <a:ext cx="4001" cy="407613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0566CFA-AC93-399D-1F83-99DB548539E5}"/>
                </a:ext>
              </a:extLst>
            </p:cNvPr>
            <p:cNvSpPr/>
            <p:nvPr/>
          </p:nvSpPr>
          <p:spPr>
            <a:xfrm>
              <a:off x="3236706" y="4354026"/>
              <a:ext cx="1178205" cy="416998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Evaluate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0E726B95-7025-E757-DFBA-71021224A612}"/>
                </a:ext>
              </a:extLst>
            </p:cNvPr>
            <p:cNvCxnSpPr>
              <a:cxnSpLocks/>
              <a:stCxn id="9" idx="2"/>
              <a:endCxn id="27" idx="1"/>
            </p:cNvCxnSpPr>
            <p:nvPr/>
          </p:nvCxnSpPr>
          <p:spPr>
            <a:xfrm rot="5400000" flipH="1">
              <a:off x="1975795" y="2921011"/>
              <a:ext cx="320287" cy="3379741"/>
            </a:xfrm>
            <a:prstGeom prst="bentConnector4">
              <a:avLst>
                <a:gd name="adj1" fmla="val -105587"/>
                <a:gd name="adj2" fmla="val 103382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2900F-7D7A-705E-2F57-53E033AAA331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>
              <a:off x="3825244" y="3537520"/>
              <a:ext cx="565" cy="816506"/>
            </a:xfrm>
            <a:prstGeom prst="straightConnector1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E62F125-D26F-3DB6-233A-24ADB400CA0B}"/>
                </a:ext>
              </a:extLst>
            </p:cNvPr>
            <p:cNvSpPr/>
            <p:nvPr/>
          </p:nvSpPr>
          <p:spPr>
            <a:xfrm>
              <a:off x="3236706" y="3192895"/>
              <a:ext cx="1177076" cy="344625"/>
            </a:xfrm>
            <a:prstGeom prst="roundRect">
              <a:avLst/>
            </a:prstGeom>
            <a:solidFill>
              <a:srgbClr val="FF6600">
                <a:alpha val="30000"/>
              </a:srgbClr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Validation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DFCFAA-FCD4-C51E-7824-7E233A0B1133}"/>
                </a:ext>
              </a:extLst>
            </p:cNvPr>
            <p:cNvCxnSpPr>
              <a:cxnSpLocks/>
              <a:stCxn id="17" idx="2"/>
              <a:endCxn id="27" idx="0"/>
            </p:cNvCxnSpPr>
            <p:nvPr/>
          </p:nvCxnSpPr>
          <p:spPr>
            <a:xfrm>
              <a:off x="1659126" y="3534463"/>
              <a:ext cx="1" cy="353053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D10D8B01-9ADD-AC2E-C82D-D4B100134E67}"/>
                </a:ext>
              </a:extLst>
            </p:cNvPr>
            <p:cNvCxnSpPr>
              <a:cxnSpLocks/>
              <a:stCxn id="37" idx="3"/>
              <a:endCxn id="9" idx="1"/>
            </p:cNvCxnSpPr>
            <p:nvPr/>
          </p:nvCxnSpPr>
          <p:spPr>
            <a:xfrm>
              <a:off x="2791125" y="4321448"/>
              <a:ext cx="445581" cy="241077"/>
            </a:xfrm>
            <a:prstGeom prst="bentConnector3">
              <a:avLst>
                <a:gd name="adj1" fmla="val 50000"/>
              </a:avLst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9DB4CC57-7335-55D2-F065-D418ED644A8A}"/>
                </a:ext>
              </a:extLst>
            </p:cNvPr>
            <p:cNvCxnSpPr>
              <a:cxnSpLocks/>
              <a:stCxn id="32" idx="3"/>
              <a:endCxn id="9" idx="1"/>
            </p:cNvCxnSpPr>
            <p:nvPr/>
          </p:nvCxnSpPr>
          <p:spPr>
            <a:xfrm flipV="1">
              <a:off x="2791125" y="4562525"/>
              <a:ext cx="445581" cy="274951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B68D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6B44025-F74C-34BB-D943-B98D54A1704D}"/>
                </a:ext>
              </a:extLst>
            </p:cNvPr>
            <p:cNvSpPr/>
            <p:nvPr/>
          </p:nvSpPr>
          <p:spPr>
            <a:xfrm>
              <a:off x="5402824" y="3189837"/>
              <a:ext cx="1177076" cy="344625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E29A1BD-17D1-23E9-9869-FFC11A63D438}"/>
                </a:ext>
              </a:extLst>
            </p:cNvPr>
            <p:cNvSpPr/>
            <p:nvPr/>
          </p:nvSpPr>
          <p:spPr>
            <a:xfrm>
              <a:off x="1070588" y="3189838"/>
              <a:ext cx="1177076" cy="344625"/>
            </a:xfrm>
            <a:prstGeom prst="roundRect">
              <a:avLst/>
            </a:prstGeom>
            <a:solidFill>
              <a:srgbClr val="E5E7D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Train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C493FB-648E-75BE-4E9C-9A71CD94D139}"/>
                </a:ext>
              </a:extLst>
            </p:cNvPr>
            <p:cNvGrpSpPr/>
            <p:nvPr/>
          </p:nvGrpSpPr>
          <p:grpSpPr>
            <a:xfrm>
              <a:off x="446068" y="3887516"/>
              <a:ext cx="2426117" cy="1126442"/>
              <a:chOff x="658610" y="3758614"/>
              <a:chExt cx="2426117" cy="1126442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35131EC-2410-0581-2D74-548B48C55613}"/>
                  </a:ext>
                </a:extLst>
              </p:cNvPr>
              <p:cNvSpPr/>
              <p:nvPr/>
            </p:nvSpPr>
            <p:spPr>
              <a:xfrm>
                <a:off x="658610" y="3758614"/>
                <a:ext cx="2426117" cy="1126442"/>
              </a:xfrm>
              <a:prstGeom prst="roundRect">
                <a:avLst>
                  <a:gd name="adj" fmla="val 7988"/>
                </a:avLst>
              </a:prstGeom>
              <a:solidFill>
                <a:srgbClr val="C6CDD4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Ensemble</a:t>
                </a:r>
              </a:p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. . .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F554066-6AEB-AE53-5103-D9BB2443E73D}"/>
                  </a:ext>
                </a:extLst>
              </p:cNvPr>
              <p:cNvGrpSpPr/>
              <p:nvPr/>
            </p:nvGrpSpPr>
            <p:grpSpPr>
              <a:xfrm>
                <a:off x="739669" y="4096259"/>
                <a:ext cx="2263998" cy="192574"/>
                <a:chOff x="4403795" y="4840045"/>
                <a:chExt cx="2263998" cy="192574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F2AC7F11-7966-C1DC-CDD0-9BA122C4A22F}"/>
                    </a:ext>
                  </a:extLst>
                </p:cNvPr>
                <p:cNvSpPr/>
                <p:nvPr/>
              </p:nvSpPr>
              <p:spPr>
                <a:xfrm>
                  <a:off x="4403795" y="4840045"/>
                  <a:ext cx="640032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Fold 1</a:t>
                  </a: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679522B5-0DF2-191B-3AA9-DAD8FB2444DE}"/>
                    </a:ext>
                  </a:extLst>
                </p:cNvPr>
                <p:cNvSpPr/>
                <p:nvPr/>
              </p:nvSpPr>
              <p:spPr>
                <a:xfrm>
                  <a:off x="5201330" y="4840045"/>
                  <a:ext cx="640032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Aug.</a:t>
                  </a: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8D3C59B-3FF1-A763-F714-2D37AB5BAEF4}"/>
                    </a:ext>
                  </a:extLst>
                </p:cNvPr>
                <p:cNvSpPr/>
                <p:nvPr/>
              </p:nvSpPr>
              <p:spPr>
                <a:xfrm>
                  <a:off x="5998866" y="4840045"/>
                  <a:ext cx="668927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RN 1</a:t>
                  </a:r>
                </a:p>
              </p:txBody>
            </p:sp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ABB10880-6DEB-B257-C627-FF98752AF499}"/>
                    </a:ext>
                  </a:extLst>
                </p:cNvPr>
                <p:cNvSpPr/>
                <p:nvPr/>
              </p:nvSpPr>
              <p:spPr>
                <a:xfrm rot="5400000">
                  <a:off x="5058676" y="4886252"/>
                  <a:ext cx="127805" cy="100161"/>
                </a:xfrm>
                <a:prstGeom prst="triangle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D614B107-845E-1959-4C47-E9E88BA6616E}"/>
                    </a:ext>
                  </a:extLst>
                </p:cNvPr>
                <p:cNvSpPr/>
                <p:nvPr/>
              </p:nvSpPr>
              <p:spPr>
                <a:xfrm rot="5400000">
                  <a:off x="5856211" y="4886252"/>
                  <a:ext cx="127805" cy="100161"/>
                </a:xfrm>
                <a:prstGeom prst="triangle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0E05486-93E8-CE6A-7522-C0E4945105E1}"/>
                  </a:ext>
                </a:extLst>
              </p:cNvPr>
              <p:cNvGrpSpPr/>
              <p:nvPr/>
            </p:nvGrpSpPr>
            <p:grpSpPr>
              <a:xfrm>
                <a:off x="739669" y="4612287"/>
                <a:ext cx="2263998" cy="192574"/>
                <a:chOff x="4403795" y="5132145"/>
                <a:chExt cx="2263998" cy="192574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A232D369-66D3-FB79-7117-B764B85FE47B}"/>
                    </a:ext>
                  </a:extLst>
                </p:cNvPr>
                <p:cNvSpPr/>
                <p:nvPr/>
              </p:nvSpPr>
              <p:spPr>
                <a:xfrm>
                  <a:off x="4403795" y="5132145"/>
                  <a:ext cx="640032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Fold 5</a:t>
                  </a:r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4D34F5ED-5709-7992-447C-9F301E63AAAA}"/>
                    </a:ext>
                  </a:extLst>
                </p:cNvPr>
                <p:cNvSpPr/>
                <p:nvPr/>
              </p:nvSpPr>
              <p:spPr>
                <a:xfrm>
                  <a:off x="5201330" y="5132145"/>
                  <a:ext cx="640032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Aug.</a:t>
                  </a:r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5C9EFFEA-3875-16E2-EF61-2FF72DC4F7D6}"/>
                    </a:ext>
                  </a:extLst>
                </p:cNvPr>
                <p:cNvSpPr/>
                <p:nvPr/>
              </p:nvSpPr>
              <p:spPr>
                <a:xfrm>
                  <a:off x="5998866" y="5132145"/>
                  <a:ext cx="668927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RN 5</a:t>
                  </a:r>
                </a:p>
              </p:txBody>
            </p:sp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CBC96DAB-CBF7-626E-CD76-07E0E051222E}"/>
                    </a:ext>
                  </a:extLst>
                </p:cNvPr>
                <p:cNvSpPr/>
                <p:nvPr/>
              </p:nvSpPr>
              <p:spPr>
                <a:xfrm rot="5400000">
                  <a:off x="5058676" y="5178352"/>
                  <a:ext cx="127805" cy="100161"/>
                </a:xfrm>
                <a:prstGeom prst="triangle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7D0489BA-B089-284B-D76C-C95E4EBCD043}"/>
                    </a:ext>
                  </a:extLst>
                </p:cNvPr>
                <p:cNvSpPr/>
                <p:nvPr/>
              </p:nvSpPr>
              <p:spPr>
                <a:xfrm rot="5400000">
                  <a:off x="5856211" y="5178352"/>
                  <a:ext cx="127805" cy="100161"/>
                </a:xfrm>
                <a:prstGeom prst="triangle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36ACD25-4C28-EE92-D328-06F842677C68}"/>
                </a:ext>
              </a:extLst>
            </p:cNvPr>
            <p:cNvSpPr/>
            <p:nvPr/>
          </p:nvSpPr>
          <p:spPr>
            <a:xfrm>
              <a:off x="1455672" y="5013956"/>
              <a:ext cx="406906" cy="363154"/>
            </a:xfrm>
            <a:prstGeom prst="downArrow">
              <a:avLst/>
            </a:prstGeom>
            <a:gradFill flip="none" rotWithShape="1">
              <a:gsLst>
                <a:gs pos="0">
                  <a:srgbClr val="EBEBEA"/>
                </a:gs>
                <a:gs pos="100000">
                  <a:srgbClr val="00B050"/>
                </a:gs>
              </a:gsLst>
              <a:lin ang="5400000" scaled="1"/>
              <a:tileRect/>
            </a:gradFill>
            <a:ln w="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2E4C404-0AAD-EDF7-F80F-4A1D3F1DA3DE}"/>
                </a:ext>
              </a:extLst>
            </p:cNvPr>
            <p:cNvSpPr/>
            <p:nvPr/>
          </p:nvSpPr>
          <p:spPr>
            <a:xfrm>
              <a:off x="773614" y="5377031"/>
              <a:ext cx="1771023" cy="344625"/>
            </a:xfrm>
            <a:prstGeom prst="roundRect">
              <a:avLst/>
            </a:prstGeom>
            <a:solidFill>
              <a:srgbClr val="BEE5C3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Tuned ensemble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9294895-4386-BEFE-F7B0-A8DEF2C533E8}"/>
                </a:ext>
              </a:extLst>
            </p:cNvPr>
            <p:cNvGrpSpPr/>
            <p:nvPr/>
          </p:nvGrpSpPr>
          <p:grpSpPr>
            <a:xfrm>
              <a:off x="881502" y="759525"/>
              <a:ext cx="5879481" cy="2025757"/>
              <a:chOff x="2624577" y="759525"/>
              <a:chExt cx="5879481" cy="2025757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611308A-C433-F876-138F-04FF92DF5F0B}"/>
                  </a:ext>
                </a:extLst>
              </p:cNvPr>
              <p:cNvSpPr/>
              <p:nvPr/>
            </p:nvSpPr>
            <p:spPr>
              <a:xfrm>
                <a:off x="2624577" y="759525"/>
                <a:ext cx="5879481" cy="2025757"/>
              </a:xfrm>
              <a:prstGeom prst="roundRect">
                <a:avLst>
                  <a:gd name="adj" fmla="val 733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0914605-3A94-B0BA-6005-EE1DAFD90BA9}"/>
                  </a:ext>
                </a:extLst>
              </p:cNvPr>
              <p:cNvGrpSpPr/>
              <p:nvPr/>
            </p:nvGrpSpPr>
            <p:grpSpPr>
              <a:xfrm>
                <a:off x="2729063" y="879854"/>
                <a:ext cx="5654162" cy="1783080"/>
                <a:chOff x="5693332" y="826628"/>
                <a:chExt cx="5654162" cy="1783080"/>
              </a:xfrm>
            </p:grpSpPr>
            <p:pic>
              <p:nvPicPr>
                <p:cNvPr id="24" name="Picture 23" descr="A deer with antlers in a field&#10;&#10;AI-generated content may be incorrect.">
                  <a:extLst>
                    <a:ext uri="{FF2B5EF4-FFF2-40B4-BE49-F238E27FC236}">
                      <a16:creationId xmlns:a16="http://schemas.microsoft.com/office/drawing/2014/main" id="{0A5AE0CE-BDBA-0CDC-DBE8-26B0AD9D5DCB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203" t="24091" r="21780" b="13892"/>
                <a:stretch/>
              </p:blipFill>
              <p:spPr>
                <a:xfrm>
                  <a:off x="7628873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" name="Picture 24" descr="A deer with antlers standing in a field&#10;&#10;AI-generated content may be incorrect.">
                  <a:extLst>
                    <a:ext uri="{FF2B5EF4-FFF2-40B4-BE49-F238E27FC236}">
                      <a16:creationId xmlns:a16="http://schemas.microsoft.com/office/drawing/2014/main" id="{5E666C86-401E-3E68-9979-79E2918A025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3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0" t="11796" r="4066"/>
                <a:stretch/>
              </p:blipFill>
              <p:spPr>
                <a:xfrm>
                  <a:off x="9564414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6" name="Picture 25" descr="A deer with antlers in a field&#10;&#10;AI-generated content may be incorrect.">
                  <a:extLst>
                    <a:ext uri="{FF2B5EF4-FFF2-40B4-BE49-F238E27FC236}">
                      <a16:creationId xmlns:a16="http://schemas.microsoft.com/office/drawing/2014/main" id="{C1D6DBF8-88CA-F583-C60B-0C94BC7B81C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49" t="15949"/>
                <a:stretch/>
              </p:blipFill>
              <p:spPr>
                <a:xfrm>
                  <a:off x="5693332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</p:grpSp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2FB3A37-F915-79D6-1026-479853FCE0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649" y="479697"/>
            <a:ext cx="6516009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2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llage of a deer&#10;&#10;AI-generated content may be incorrect.">
            <a:extLst>
              <a:ext uri="{FF2B5EF4-FFF2-40B4-BE49-F238E27FC236}">
                <a16:creationId xmlns:a16="http://schemas.microsoft.com/office/drawing/2014/main" id="{7D19F21D-C09E-295C-2B8D-A0F15D874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/>
          <a:stretch/>
        </p:blipFill>
        <p:spPr>
          <a:xfrm>
            <a:off x="1431131" y="692148"/>
            <a:ext cx="2920691" cy="6118227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62FCEB-CA65-0A7B-2B6F-61BD53176D57}"/>
              </a:ext>
            </a:extLst>
          </p:cNvPr>
          <p:cNvSpPr/>
          <p:nvPr/>
        </p:nvSpPr>
        <p:spPr>
          <a:xfrm>
            <a:off x="6096000" y="692146"/>
            <a:ext cx="5305425" cy="572227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National Deer Association (NDA) publishes a weekly “Age This!”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Readers are given a trail camera image of a whitetail buck, asking readers to predict its 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following week’s newsletter provides the NDA’s prediction/reasoning and voting scores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18270A-82CB-3191-7074-4CBA2111736F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“Age This!” Survey</a:t>
            </a:r>
          </a:p>
        </p:txBody>
      </p:sp>
    </p:spTree>
    <p:extLst>
      <p:ext uri="{BB962C8B-B14F-4D97-AF65-F5344CB8AC3E}">
        <p14:creationId xmlns:p14="http://schemas.microsoft.com/office/powerpoint/2010/main" val="219969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7AB6C9-CDD7-E1EB-0274-8782AEC8E42F}"/>
              </a:ext>
            </a:extLst>
          </p:cNvPr>
          <p:cNvSpPr/>
          <p:nvPr/>
        </p:nvSpPr>
        <p:spPr>
          <a:xfrm>
            <a:off x="1431131" y="692146"/>
            <a:ext cx="2920691" cy="611822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“Age This!” Survey</a:t>
            </a:r>
          </a:p>
        </p:txBody>
      </p:sp>
      <p:pic>
        <p:nvPicPr>
          <p:cNvPr id="20" name="Picture 19" descr="A collage of a deer&#10;&#10;AI-generated content may be incorrect.">
            <a:extLst>
              <a:ext uri="{FF2B5EF4-FFF2-40B4-BE49-F238E27FC236}">
                <a16:creationId xmlns:a16="http://schemas.microsoft.com/office/drawing/2014/main" id="{7D19F21D-C09E-295C-2B8D-A0F15D874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" t="48314" r="1" b="-3"/>
          <a:stretch/>
        </p:blipFill>
        <p:spPr>
          <a:xfrm>
            <a:off x="1431131" y="3648075"/>
            <a:ext cx="2920690" cy="3162300"/>
          </a:xfrm>
          <a:prstGeom prst="roundRect">
            <a:avLst>
              <a:gd name="adj" fmla="val 0"/>
            </a:avLst>
          </a:prstGeom>
          <a:ln w="15875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1CC080-EB34-F1EB-D4A1-8EC98EF2FDCA}"/>
              </a:ext>
            </a:extLst>
          </p:cNvPr>
          <p:cNvSpPr/>
          <p:nvPr/>
        </p:nvSpPr>
        <p:spPr>
          <a:xfrm>
            <a:off x="6096000" y="692146"/>
            <a:ext cx="5305425" cy="572227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National Deer Association (NDA) publishes a weekly “Age This!”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Readers are given a trail camera image of a whitetail buck, asking readers to predict its 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following week’s newsletter provides the NDA’s prediction/reasoning and voting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From an ML perspective, the survey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An image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Time / location information (“metadata”)</a:t>
            </a:r>
          </a:p>
        </p:txBody>
      </p:sp>
    </p:spTree>
    <p:extLst>
      <p:ext uri="{BB962C8B-B14F-4D97-AF65-F5344CB8AC3E}">
        <p14:creationId xmlns:p14="http://schemas.microsoft.com/office/powerpoint/2010/main" val="322366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7AB6C9-CDD7-E1EB-0274-8782AEC8E42F}"/>
              </a:ext>
            </a:extLst>
          </p:cNvPr>
          <p:cNvSpPr/>
          <p:nvPr/>
        </p:nvSpPr>
        <p:spPr>
          <a:xfrm>
            <a:off x="1431131" y="692146"/>
            <a:ext cx="2920691" cy="611822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ollage of a deer&#10;&#10;AI-generated content may be incorrect.">
            <a:extLst>
              <a:ext uri="{FF2B5EF4-FFF2-40B4-BE49-F238E27FC236}">
                <a16:creationId xmlns:a16="http://schemas.microsoft.com/office/drawing/2014/main" id="{7D19F21D-C09E-295C-2B8D-A0F15D874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24183" r="50237" b="54643"/>
          <a:stretch/>
        </p:blipFill>
        <p:spPr>
          <a:xfrm>
            <a:off x="1431132" y="2171701"/>
            <a:ext cx="1446540" cy="1295400"/>
          </a:xfrm>
          <a:prstGeom prst="roundRect">
            <a:avLst>
              <a:gd name="adj" fmla="val 0"/>
            </a:avLst>
          </a:prstGeom>
          <a:ln w="15875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D58DAC-225F-E233-847F-41446F121F7C}"/>
              </a:ext>
            </a:extLst>
          </p:cNvPr>
          <p:cNvSpPr/>
          <p:nvPr/>
        </p:nvSpPr>
        <p:spPr>
          <a:xfrm>
            <a:off x="6096000" y="692146"/>
            <a:ext cx="5305425" cy="572227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National Deer Association (NDA) publishes a weekly “Age This!”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Readers are given a trail camera image of a whitetail buck, asking readers to predict its 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following week’s newsletter provides the NDA’s prediction/reasoning and voting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From an ML perspective, the survey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An image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Time / location information (“metadata”)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Truth values for each image (“labels”)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Long-term accuracy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8EBA2A-D30F-BC8C-6CB6-446B2DD39D35}"/>
              </a:ext>
            </a:extLst>
          </p:cNvPr>
          <p:cNvSpPr/>
          <p:nvPr/>
        </p:nvSpPr>
        <p:spPr>
          <a:xfrm>
            <a:off x="2097881" y="2551939"/>
            <a:ext cx="616744" cy="24841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4F2DE-FED3-97C5-A293-CD609833DD07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“Age This!” Survey</a:t>
            </a:r>
          </a:p>
        </p:txBody>
      </p:sp>
    </p:spTree>
    <p:extLst>
      <p:ext uri="{BB962C8B-B14F-4D97-AF65-F5344CB8AC3E}">
        <p14:creationId xmlns:p14="http://schemas.microsoft.com/office/powerpoint/2010/main" val="340819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7AB6C9-CDD7-E1EB-0274-8782AEC8E42F}"/>
              </a:ext>
            </a:extLst>
          </p:cNvPr>
          <p:cNvSpPr/>
          <p:nvPr/>
        </p:nvSpPr>
        <p:spPr>
          <a:xfrm>
            <a:off x="1431131" y="692146"/>
            <a:ext cx="2920691" cy="611822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ollage of a deer&#10;&#10;AI-generated content may be incorrect.">
            <a:extLst>
              <a:ext uri="{FF2B5EF4-FFF2-40B4-BE49-F238E27FC236}">
                <a16:creationId xmlns:a16="http://schemas.microsoft.com/office/drawing/2014/main" id="{7D19F21D-C09E-295C-2B8D-A0F15D874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" t="5655" r="1" b="75973"/>
          <a:stretch/>
        </p:blipFill>
        <p:spPr>
          <a:xfrm>
            <a:off x="1431130" y="1038226"/>
            <a:ext cx="2920691" cy="1123949"/>
          </a:xfrm>
          <a:prstGeom prst="roundRect">
            <a:avLst>
              <a:gd name="adj" fmla="val 0"/>
            </a:avLst>
          </a:prstGeom>
          <a:ln w="15875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05657D-C202-F78F-32B4-598A98ACBEB2}"/>
              </a:ext>
            </a:extLst>
          </p:cNvPr>
          <p:cNvSpPr/>
          <p:nvPr/>
        </p:nvSpPr>
        <p:spPr>
          <a:xfrm>
            <a:off x="6096000" y="692146"/>
            <a:ext cx="5305425" cy="572227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National Deer Association (NDA) publishes a weekly “Age This!”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Readers are given a trail camera image of a whitetail buck, asking readers to predict its 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following week’s newsletter provides the NDA’s prediction/reasoning and voting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From an ML perspective, the survey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An image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Time / location information (“metadata”)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Truth values for each image (“labels”)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Long-term accuracy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Written decision reasoning (“corpus”)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3C13-5323-A2A9-85E5-E7052101B2ED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“Age This!” Survey</a:t>
            </a:r>
          </a:p>
        </p:txBody>
      </p:sp>
    </p:spTree>
    <p:extLst>
      <p:ext uri="{BB962C8B-B14F-4D97-AF65-F5344CB8AC3E}">
        <p14:creationId xmlns:p14="http://schemas.microsoft.com/office/powerpoint/2010/main" val="178534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8A227-CD7E-8C2E-5AB8-4F14E270EF37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Accuracy Analysis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9D61BD-23B2-79AC-2FA3-9D90BB1BF051}"/>
              </a:ext>
            </a:extLst>
          </p:cNvPr>
          <p:cNvSpPr/>
          <p:nvPr/>
        </p:nvSpPr>
        <p:spPr>
          <a:xfrm>
            <a:off x="573282" y="1047639"/>
            <a:ext cx="4305332" cy="3549672"/>
          </a:xfrm>
          <a:prstGeom prst="rect">
            <a:avLst/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6C75B9-5877-3A11-6807-14C8099102CA}"/>
              </a:ext>
            </a:extLst>
          </p:cNvPr>
          <p:cNvSpPr/>
          <p:nvPr/>
        </p:nvSpPr>
        <p:spPr>
          <a:xfrm>
            <a:off x="6872640" y="852579"/>
            <a:ext cx="5305425" cy="515284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Over time, accuracy statistics reveal reader prediction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Readers are best at predicting young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Readers are worst at predicting old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most difficult age to predict is 4.5 yrs</a:t>
            </a:r>
          </a:p>
        </p:txBody>
      </p:sp>
    </p:spTree>
    <p:extLst>
      <p:ext uri="{BB962C8B-B14F-4D97-AF65-F5344CB8AC3E}">
        <p14:creationId xmlns:p14="http://schemas.microsoft.com/office/powerpoint/2010/main" val="135677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8A227-CD7E-8C2E-5AB8-4F14E270EF37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Accuracy Analysis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9D61BD-23B2-79AC-2FA3-9D90BB1BF051}"/>
              </a:ext>
            </a:extLst>
          </p:cNvPr>
          <p:cNvSpPr/>
          <p:nvPr/>
        </p:nvSpPr>
        <p:spPr>
          <a:xfrm>
            <a:off x="573282" y="1047639"/>
            <a:ext cx="4305332" cy="3549672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EB86DD-FBF1-E949-AFA3-F63EE813FF74}"/>
              </a:ext>
            </a:extLst>
          </p:cNvPr>
          <p:cNvSpPr/>
          <p:nvPr/>
        </p:nvSpPr>
        <p:spPr>
          <a:xfrm>
            <a:off x="2261268" y="2735818"/>
            <a:ext cx="4211877" cy="3678598"/>
          </a:xfrm>
          <a:prstGeom prst="rect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6C75B9-5877-3A11-6807-14C8099102CA}"/>
              </a:ext>
            </a:extLst>
          </p:cNvPr>
          <p:cNvSpPr/>
          <p:nvPr/>
        </p:nvSpPr>
        <p:spPr>
          <a:xfrm>
            <a:off x="6872640" y="852579"/>
            <a:ext cx="5305425" cy="515284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Over time, accuracy statistics reveal reader prediction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Readers are best at predicting young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Readers are worst at predicting old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most difficult age to predict is 4.5 yrs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confusion matrix shows details reader prediction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When wrong, readers tend to guess young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For 5.5+ yrs, readers are ~50% split between 4.5 and 5.5+</a:t>
            </a:r>
          </a:p>
        </p:txBody>
      </p:sp>
    </p:spTree>
    <p:extLst>
      <p:ext uri="{BB962C8B-B14F-4D97-AF65-F5344CB8AC3E}">
        <p14:creationId xmlns:p14="http://schemas.microsoft.com/office/powerpoint/2010/main" val="129312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8A227-CD7E-8C2E-5AB8-4F14E270EF37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Accuracy Analysis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9D61BD-23B2-79AC-2FA3-9D90BB1BF051}"/>
              </a:ext>
            </a:extLst>
          </p:cNvPr>
          <p:cNvSpPr/>
          <p:nvPr/>
        </p:nvSpPr>
        <p:spPr>
          <a:xfrm>
            <a:off x="573282" y="1047639"/>
            <a:ext cx="4305332" cy="3549672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EB86DD-FBF1-E949-AFA3-F63EE813FF74}"/>
              </a:ext>
            </a:extLst>
          </p:cNvPr>
          <p:cNvSpPr/>
          <p:nvPr/>
        </p:nvSpPr>
        <p:spPr>
          <a:xfrm>
            <a:off x="2261268" y="2735818"/>
            <a:ext cx="4211877" cy="3678598"/>
          </a:xfrm>
          <a:prstGeom prst="rect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59D42AF-9281-0A32-917C-DD85CA4FF1A2}"/>
              </a:ext>
            </a:extLst>
          </p:cNvPr>
          <p:cNvSpPr/>
          <p:nvPr/>
        </p:nvSpPr>
        <p:spPr>
          <a:xfrm rot="2337578">
            <a:off x="2153096" y="4294297"/>
            <a:ext cx="4802160" cy="467575"/>
          </a:xfrm>
          <a:prstGeom prst="roundRect">
            <a:avLst>
              <a:gd name="adj" fmla="val 50000"/>
            </a:avLst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6C75B9-5877-3A11-6807-14C8099102CA}"/>
              </a:ext>
            </a:extLst>
          </p:cNvPr>
          <p:cNvSpPr/>
          <p:nvPr/>
        </p:nvSpPr>
        <p:spPr>
          <a:xfrm>
            <a:off x="6872640" y="852579"/>
            <a:ext cx="5305425" cy="515284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Over time, accuracy statistics reveal reader prediction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Readers are best at predicting young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Readers are worst at predicting old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most difficult age to predict is 4.5 yrs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confusion matrix shows details reader prediction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When wrong, readers tend to guess young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For 5.5+ yrs, readers are ~50% split between 4.5 and 5.5+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Readers are better than random guessing, but not accurate enough for research (80%)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Random guess accuracy:  20.00%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Avg. human accuracy:       58.64%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Majority vote accuracy:     74.17%</a:t>
            </a:r>
          </a:p>
        </p:txBody>
      </p:sp>
    </p:spTree>
    <p:extLst>
      <p:ext uri="{BB962C8B-B14F-4D97-AF65-F5344CB8AC3E}">
        <p14:creationId xmlns:p14="http://schemas.microsoft.com/office/powerpoint/2010/main" val="40710022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1039</TotalTime>
  <Words>2951</Words>
  <Application>Microsoft Office PowerPoint</Application>
  <PresentationFormat>Widescreen</PresentationFormat>
  <Paragraphs>477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Century Gothic</vt:lpstr>
      <vt:lpstr>Courier New</vt:lpstr>
      <vt:lpstr>Georgia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71</cp:revision>
  <dcterms:created xsi:type="dcterms:W3CDTF">2025-09-25T11:19:30Z</dcterms:created>
  <dcterms:modified xsi:type="dcterms:W3CDTF">2025-11-03T22:38:21Z</dcterms:modified>
</cp:coreProperties>
</file>